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87"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75" autoAdjust="0"/>
    <p:restoredTop sz="94711" autoAdjust="0"/>
  </p:normalViewPr>
  <p:slideViewPr>
    <p:cSldViewPr snapToGrid="0" snapToObjects="1" showGuides="1">
      <p:cViewPr>
        <p:scale>
          <a:sx n="20" d="100"/>
          <a:sy n="20" d="100"/>
        </p:scale>
        <p:origin x="-1692" y="-198"/>
      </p:cViewPr>
      <p:guideLst>
        <p:guide orient="horz" pos="37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901915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7/9/2013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71799494"/>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92177" y="194449"/>
            <a:ext cx="22079798" cy="1882573"/>
          </a:xfrm>
          <a:prstGeom prst="rect">
            <a:avLst/>
          </a:prstGeom>
        </p:spPr>
        <p:txBody>
          <a:bodyPr lIns="89551" tIns="44774" rIns="89551" bIns="44774" anchor="ctr" anchorCtr="0"/>
          <a:lstStyle>
            <a:lvl1pPr>
              <a:defRPr sz="8800"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23691" y="6633462"/>
            <a:ext cx="14299153"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9703" y="5899872"/>
            <a:ext cx="1428786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5894536"/>
            <a:ext cx="14287682"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6700137"/>
            <a:ext cx="1428768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092176" y="3817814"/>
            <a:ext cx="22072205" cy="1189643"/>
          </a:xfrm>
          <a:prstGeom prst="rect">
            <a:avLst/>
          </a:prstGeom>
        </p:spPr>
        <p:txBody>
          <a:bodyPr lIns="89555" tIns="44779" rIns="89555" bIns="44779"/>
          <a:lstStyle>
            <a:lvl1pPr algn="ctr">
              <a:buFontTx/>
              <a:buNone/>
              <a:defRPr sz="54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092176" y="2286575"/>
            <a:ext cx="22072205" cy="1275776"/>
          </a:xfrm>
          <a:prstGeom prst="rect">
            <a:avLst/>
          </a:prstGeom>
        </p:spPr>
        <p:txBody>
          <a:bodyPr lIns="89555" tIns="44779" rIns="89555" bIns="44779"/>
          <a:lstStyle>
            <a:lvl1pPr algn="ctr">
              <a:buFontTx/>
              <a:buNone/>
              <a:defRPr sz="72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640323"/>
            <a:ext cx="6936975"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36213" y="6847037"/>
            <a:ext cx="6931501" cy="1415575"/>
          </a:xfrm>
          <a:prstGeom prst="rect">
            <a:avLst/>
          </a:prstGeom>
          <a:solidFill>
            <a:schemeClr val="accent5">
              <a:lumMod val="50000"/>
            </a:schemeClr>
          </a:solidFill>
        </p:spPr>
        <p:txBody>
          <a:bodyPr lIns="89551" tIns="89551" rIns="89551" bIns="89551" anchor="ctr" anchorCtr="0">
            <a:spAutoFit/>
          </a:bodyPr>
          <a:lstStyle>
            <a:lvl1pPr algn="ctr">
              <a:buNone/>
              <a:defRPr sz="39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36211" y="18480518"/>
            <a:ext cx="6932594"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992578" y="7630001"/>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992580" y="6847036"/>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992580" y="27403473"/>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710790" y="6847036"/>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710790" y="7640323"/>
            <a:ext cx="6930218"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2706864" y="18558829"/>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2710790" y="33378518"/>
            <a:ext cx="6930218" cy="203088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697538" y="35363825"/>
            <a:ext cx="693369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092177" y="594499"/>
            <a:ext cx="22079798" cy="1882573"/>
          </a:xfrm>
          <a:prstGeom prst="rect">
            <a:avLst/>
          </a:prstGeom>
        </p:spPr>
        <p:txBody>
          <a:bodyPr lIns="89551" tIns="44774" rIns="89551" bIns="44774" anchor="ctr" anchorCtr="0"/>
          <a:lstStyle>
            <a:lvl1pPr>
              <a:defRPr sz="9500"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092176" y="4141664"/>
            <a:ext cx="22072205" cy="1664591"/>
          </a:xfrm>
          <a:prstGeom prst="rect">
            <a:avLst/>
          </a:prstGeom>
        </p:spPr>
        <p:txBody>
          <a:bodyPr lIns="89555" tIns="44779" rIns="89555" bIns="44779"/>
          <a:lstStyle>
            <a:lvl1pPr algn="ctr">
              <a:buFontTx/>
              <a:buNone/>
              <a:defRPr sz="58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092176" y="2477074"/>
            <a:ext cx="22072205" cy="1664591"/>
          </a:xfrm>
          <a:prstGeom prst="rect">
            <a:avLst/>
          </a:prstGeom>
        </p:spPr>
        <p:txBody>
          <a:bodyPr lIns="89555" tIns="44779" rIns="89555" bIns="44779"/>
          <a:lstStyle>
            <a:lvl1pPr algn="ctr">
              <a:buFontTx/>
              <a:buNone/>
              <a:defRPr sz="80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58" name="Text Placeholder 5"/>
          <p:cNvSpPr>
            <a:spLocks noGrp="1"/>
          </p:cNvSpPr>
          <p:nvPr>
            <p:ph type="body" sz="quarter" idx="9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59" name="Text Placeholder 3"/>
          <p:cNvSpPr>
            <a:spLocks noGrp="1"/>
          </p:cNvSpPr>
          <p:nvPr>
            <p:ph type="body" sz="quarter" idx="10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6"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19"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0"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1"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2"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3"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8" name="Text Placeholder 3"/>
          <p:cNvSpPr>
            <a:spLocks noGrp="1"/>
          </p:cNvSpPr>
          <p:nvPr>
            <p:ph type="body" sz="quarter" idx="124"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9" name="Text Placeholder 3"/>
          <p:cNvSpPr>
            <a:spLocks noGrp="1"/>
          </p:cNvSpPr>
          <p:nvPr>
            <p:ph type="body" sz="quarter" idx="125"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10" name="Text Placeholder 5"/>
          <p:cNvSpPr>
            <a:spLocks noGrp="1"/>
          </p:cNvSpPr>
          <p:nvPr>
            <p:ph type="body" sz="quarter" idx="13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1" name="Text Placeholder 5"/>
          <p:cNvSpPr>
            <a:spLocks noGrp="1"/>
          </p:cNvSpPr>
          <p:nvPr>
            <p:ph type="body" sz="quarter" idx="13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2" name="Text Placeholder 5"/>
          <p:cNvSpPr>
            <a:spLocks noGrp="1"/>
          </p:cNvSpPr>
          <p:nvPr>
            <p:ph type="body" sz="quarter" idx="13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3" name="Text Placeholder 5"/>
          <p:cNvSpPr>
            <a:spLocks noGrp="1"/>
          </p:cNvSpPr>
          <p:nvPr>
            <p:ph type="body" sz="quarter" idx="13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4" name="Text Placeholder 5"/>
          <p:cNvSpPr>
            <a:spLocks noGrp="1"/>
          </p:cNvSpPr>
          <p:nvPr>
            <p:ph type="body" sz="quarter" idx="140"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5" name="Text Placeholder 5"/>
          <p:cNvSpPr>
            <a:spLocks noGrp="1"/>
          </p:cNvSpPr>
          <p:nvPr>
            <p:ph type="body" sz="quarter" idx="141"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6" name="Text Placeholder 5"/>
          <p:cNvSpPr>
            <a:spLocks noGrp="1"/>
          </p:cNvSpPr>
          <p:nvPr>
            <p:ph type="body" sz="quarter" idx="142"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7" name="Text Placeholder 5"/>
          <p:cNvSpPr>
            <a:spLocks noGrp="1"/>
          </p:cNvSpPr>
          <p:nvPr>
            <p:ph type="body" sz="quarter" idx="143"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8" name="Text Placeholder 5"/>
          <p:cNvSpPr>
            <a:spLocks noGrp="1"/>
          </p:cNvSpPr>
          <p:nvPr>
            <p:ph type="body" sz="quarter" idx="144"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9" name="Text Placeholder 5"/>
          <p:cNvSpPr>
            <a:spLocks noGrp="1"/>
          </p:cNvSpPr>
          <p:nvPr>
            <p:ph type="body" sz="quarter" idx="14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4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4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4" name="Text Placeholder 3"/>
          <p:cNvSpPr>
            <a:spLocks noGrp="1"/>
          </p:cNvSpPr>
          <p:nvPr>
            <p:ph type="body" sz="quarter" idx="15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5" name="Text Placeholder 3"/>
          <p:cNvSpPr>
            <a:spLocks noGrp="1"/>
          </p:cNvSpPr>
          <p:nvPr>
            <p:ph type="body" sz="quarter" idx="153"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6" name="Text Placeholder 3"/>
          <p:cNvSpPr>
            <a:spLocks noGrp="1"/>
          </p:cNvSpPr>
          <p:nvPr>
            <p:ph type="body" sz="quarter" idx="154"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7" name="Text Placeholder 3"/>
          <p:cNvSpPr>
            <a:spLocks noGrp="1"/>
          </p:cNvSpPr>
          <p:nvPr>
            <p:ph type="body" sz="quarter" idx="155"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8" name="Text Placeholder 3"/>
          <p:cNvSpPr>
            <a:spLocks noGrp="1"/>
          </p:cNvSpPr>
          <p:nvPr>
            <p:ph type="body" sz="quarter" idx="156"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9" name="Text Placeholder 3"/>
          <p:cNvSpPr>
            <a:spLocks noGrp="1"/>
          </p:cNvSpPr>
          <p:nvPr>
            <p:ph type="body" sz="quarter" idx="157"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0" name="Text Placeholder 3"/>
          <p:cNvSpPr>
            <a:spLocks noGrp="1"/>
          </p:cNvSpPr>
          <p:nvPr>
            <p:ph type="body" sz="quarter" idx="158"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1" name="Text Placeholder 3"/>
          <p:cNvSpPr>
            <a:spLocks noGrp="1"/>
          </p:cNvSpPr>
          <p:nvPr>
            <p:ph type="body" sz="quarter" idx="159"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2" name="Text Placeholder 3"/>
          <p:cNvSpPr>
            <a:spLocks noGrp="1"/>
          </p:cNvSpPr>
          <p:nvPr>
            <p:ph type="body" sz="quarter" idx="160"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3" name="Text Placeholder 3"/>
          <p:cNvSpPr>
            <a:spLocks noGrp="1"/>
          </p:cNvSpPr>
          <p:nvPr>
            <p:ph type="body" sz="quarter" idx="161"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4" name="Text Placeholder 3"/>
          <p:cNvSpPr>
            <a:spLocks noGrp="1"/>
          </p:cNvSpPr>
          <p:nvPr>
            <p:ph type="body" sz="quarter" idx="16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5" name="Text Placeholder 5"/>
          <p:cNvSpPr>
            <a:spLocks noGrp="1"/>
          </p:cNvSpPr>
          <p:nvPr>
            <p:ph type="body" sz="quarter" idx="16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6" name="Text Placeholder 5"/>
          <p:cNvSpPr>
            <a:spLocks noGrp="1"/>
          </p:cNvSpPr>
          <p:nvPr>
            <p:ph type="body" sz="quarter" idx="16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7" name="Text Placeholder 5"/>
          <p:cNvSpPr>
            <a:spLocks noGrp="1"/>
          </p:cNvSpPr>
          <p:nvPr>
            <p:ph type="body" sz="quarter" idx="16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8" name="Text Placeholder 5"/>
          <p:cNvSpPr>
            <a:spLocks noGrp="1"/>
          </p:cNvSpPr>
          <p:nvPr>
            <p:ph type="body" sz="quarter" idx="16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9" name="Text Placeholder 5"/>
          <p:cNvSpPr>
            <a:spLocks noGrp="1"/>
          </p:cNvSpPr>
          <p:nvPr>
            <p:ph type="body" sz="quarter" idx="16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0" name="Text Placeholder 5"/>
          <p:cNvSpPr>
            <a:spLocks noGrp="1"/>
          </p:cNvSpPr>
          <p:nvPr>
            <p:ph type="body" sz="quarter" idx="168"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1" name="Text Placeholder 5"/>
          <p:cNvSpPr>
            <a:spLocks noGrp="1"/>
          </p:cNvSpPr>
          <p:nvPr>
            <p:ph type="body" sz="quarter" idx="169"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2" name="Text Placeholder 5"/>
          <p:cNvSpPr>
            <a:spLocks noGrp="1"/>
          </p:cNvSpPr>
          <p:nvPr>
            <p:ph type="body" sz="quarter" idx="170"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3" name="Text Placeholder 5"/>
          <p:cNvSpPr>
            <a:spLocks noGrp="1"/>
          </p:cNvSpPr>
          <p:nvPr>
            <p:ph type="body" sz="quarter" idx="171"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4" name="Text Placeholder 5"/>
          <p:cNvSpPr>
            <a:spLocks noGrp="1"/>
          </p:cNvSpPr>
          <p:nvPr>
            <p:ph type="body" sz="quarter" idx="172"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5" name="Text Placeholder 5"/>
          <p:cNvSpPr>
            <a:spLocks noGrp="1"/>
          </p:cNvSpPr>
          <p:nvPr>
            <p:ph type="body" sz="quarter" idx="17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6" name="Text Placeholder 5"/>
          <p:cNvSpPr>
            <a:spLocks noGrp="1"/>
          </p:cNvSpPr>
          <p:nvPr>
            <p:ph type="body" sz="quarter" idx="17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7" name="Text Placeholder 5"/>
          <p:cNvSpPr>
            <a:spLocks noGrp="1"/>
          </p:cNvSpPr>
          <p:nvPr>
            <p:ph type="body" sz="quarter" idx="17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8" name="Text Placeholder 5"/>
          <p:cNvSpPr>
            <a:spLocks noGrp="1"/>
          </p:cNvSpPr>
          <p:nvPr>
            <p:ph type="body" sz="quarter" idx="17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9" name="Text Placeholder 5"/>
          <p:cNvSpPr>
            <a:spLocks noGrp="1"/>
          </p:cNvSpPr>
          <p:nvPr>
            <p:ph type="body" sz="quarter" idx="17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50" name="Picture Placeholder 13"/>
          <p:cNvSpPr>
            <a:spLocks noGrp="1"/>
          </p:cNvSpPr>
          <p:nvPr>
            <p:ph type="pic" sz="quarter" idx="11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1" name="Picture Placeholder 13"/>
          <p:cNvSpPr>
            <a:spLocks noGrp="1"/>
          </p:cNvSpPr>
          <p:nvPr>
            <p:ph type="pic" sz="quarter" idx="126"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2" name="Picture Placeholder 13"/>
          <p:cNvSpPr>
            <a:spLocks noGrp="1"/>
          </p:cNvSpPr>
          <p:nvPr>
            <p:ph type="pic" sz="quarter" idx="127"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3" name="Picture Placeholder 13"/>
          <p:cNvSpPr>
            <a:spLocks noGrp="1"/>
          </p:cNvSpPr>
          <p:nvPr>
            <p:ph type="pic" sz="quarter" idx="128"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4" name="Picture Placeholder 13"/>
          <p:cNvSpPr>
            <a:spLocks noGrp="1"/>
          </p:cNvSpPr>
          <p:nvPr>
            <p:ph type="pic" sz="quarter" idx="129"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5" name="Picture Placeholder 13"/>
          <p:cNvSpPr>
            <a:spLocks noGrp="1"/>
          </p:cNvSpPr>
          <p:nvPr>
            <p:ph type="pic" sz="quarter" idx="130"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6" name="Picture Placeholder 13"/>
          <p:cNvSpPr>
            <a:spLocks noGrp="1"/>
          </p:cNvSpPr>
          <p:nvPr>
            <p:ph type="pic" sz="quarter" idx="131"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7" name="Picture Placeholder 13"/>
          <p:cNvSpPr>
            <a:spLocks noGrp="1"/>
          </p:cNvSpPr>
          <p:nvPr>
            <p:ph type="pic" sz="quarter" idx="132"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8" name="Picture Placeholder 13"/>
          <p:cNvSpPr>
            <a:spLocks noGrp="1"/>
          </p:cNvSpPr>
          <p:nvPr>
            <p:ph type="pic" sz="quarter" idx="133"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9" name="Picture Placeholder 13"/>
          <p:cNvSpPr>
            <a:spLocks noGrp="1"/>
          </p:cNvSpPr>
          <p:nvPr>
            <p:ph type="pic" sz="quarter" idx="134"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60" name="Picture Placeholder 13"/>
          <p:cNvSpPr>
            <a:spLocks noGrp="1"/>
          </p:cNvSpPr>
          <p:nvPr>
            <p:ph type="pic" sz="quarter" idx="13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C99FF"/>
        </a:solidFill>
        <a:effectLst/>
      </p:bgPr>
    </p:bg>
    <p:spTree>
      <p:nvGrpSpPr>
        <p:cNvPr id="1" name=""/>
        <p:cNvGrpSpPr/>
        <p:nvPr/>
      </p:nvGrpSpPr>
      <p:grpSpPr>
        <a:xfrm>
          <a:off x="0" y="0"/>
          <a:ext cx="0" cy="0"/>
          <a:chOff x="0" y="0"/>
          <a:chExt cx="0" cy="0"/>
        </a:xfrm>
      </p:grpSpPr>
      <p:sp>
        <p:nvSpPr>
          <p:cNvPr id="20" name="Rectangle 1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sp>
        <p:nvSpPr>
          <p:cNvPr id="29" name="Rectangle 28"/>
          <p:cNvSpPr/>
          <p:nvPr/>
        </p:nvSpPr>
        <p:spPr>
          <a:xfrm>
            <a:off x="-14614491" y="-25480"/>
            <a:ext cx="14371740"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A0</a:t>
            </a:r>
            <a:r>
              <a:rPr lang="en-US" sz="4300" baseline="0" dirty="0" smtClean="0">
                <a:latin typeface="Trebuchet MS" pitchFamily="34" charset="0"/>
              </a:rPr>
              <a:t> </a:t>
            </a:r>
            <a:r>
              <a:rPr lang="en-US" sz="4300" dirty="0" smtClean="0">
                <a:latin typeface="Trebuchet MS" pitchFamily="34" charset="0"/>
              </a:rPr>
              <a:t>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58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7" name="Rectangle 36"/>
          <p:cNvSpPr>
            <a:spLocks noChangeArrowheads="1"/>
          </p:cNvSpPr>
          <p:nvPr/>
        </p:nvSpPr>
        <p:spPr bwMode="auto">
          <a:xfrm>
            <a:off x="0" y="0"/>
            <a:ext cx="30275213" cy="525780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1816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36210" y="5886450"/>
            <a:ext cx="14291153"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17" name="Rectangle 33"/>
          <p:cNvSpPr>
            <a:spLocks noChangeArrowheads="1"/>
          </p:cNvSpPr>
          <p:nvPr/>
        </p:nvSpPr>
        <p:spPr bwMode="auto">
          <a:xfrm>
            <a:off x="15347852" y="5886450"/>
            <a:ext cx="14293344"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34" name="Rectangle 33"/>
          <p:cNvSpPr/>
          <p:nvPr/>
        </p:nvSpPr>
        <p:spPr>
          <a:xfrm>
            <a:off x="-14619059" y="28408594"/>
            <a:ext cx="14371740"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9189582" y="20773532"/>
            <a:ext cx="5330718" cy="3022090"/>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43031553" y="16773476"/>
            <a:ext cx="635798" cy="454285"/>
          </a:xfrm>
          <a:prstGeom prst="rect">
            <a:avLst/>
          </a:prstGeom>
          <a:noFill/>
          <a:ln w="9525">
            <a:solidFill>
              <a:schemeClr val="tx1"/>
            </a:solidFill>
            <a:miter lim="800000"/>
            <a:headEnd/>
            <a:tailEnd/>
          </a:ln>
          <a:effectLst/>
        </p:spPr>
      </p:pic>
      <p:sp>
        <p:nvSpPr>
          <p:cNvPr id="44" name="TextBox 43"/>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grpSp>
        <p:nvGrpSpPr>
          <p:cNvPr id="40" name="Group 39"/>
          <p:cNvGrpSpPr/>
          <p:nvPr/>
        </p:nvGrpSpPr>
        <p:grpSpPr>
          <a:xfrm>
            <a:off x="-14122165" y="40785553"/>
            <a:ext cx="13452013" cy="1642926"/>
            <a:chOff x="44242388" y="28054064"/>
            <a:chExt cx="9771398" cy="1090621"/>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68327" y="28152425"/>
              <a:ext cx="914400" cy="914400"/>
            </a:xfrm>
            <a:prstGeom prst="rect">
              <a:avLst/>
            </a:prstGeom>
            <a:noFill/>
          </p:spPr>
        </p:pic>
        <p:sp>
          <p:nvSpPr>
            <p:cNvPr id="33" name="TextBox 32"/>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cxnSp>
        <p:nvCxnSpPr>
          <p:cNvPr id="43" name="Straight Connector 42"/>
          <p:cNvCxnSpPr/>
          <p:nvPr/>
        </p:nvCxnSpPr>
        <p:spPr>
          <a:xfrm>
            <a:off x="30503482" y="38823282"/>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89191" y="15496829"/>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C99FF"/>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6242216"/>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836715"/>
            <a:ext cx="29010460" cy="34778057"/>
          </a:xfrm>
          <a:prstGeom prst="rect">
            <a:avLst/>
          </a:prstGeom>
          <a:solidFill>
            <a:schemeClr val="bg1"/>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62484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22" name="Rectangle 21"/>
          <p:cNvSpPr/>
          <p:nvPr/>
        </p:nvSpPr>
        <p:spPr>
          <a:xfrm>
            <a:off x="-14525925" y="-25480"/>
            <a:ext cx="14283175"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100cm </a:t>
            </a:r>
            <a:r>
              <a:rPr lang="en-US" sz="4300" baseline="0" dirty="0" smtClean="0">
                <a:latin typeface="Trebuchet MS" pitchFamily="34" charset="0"/>
              </a:rPr>
              <a:t>x 140cm</a:t>
            </a:r>
            <a:r>
              <a:rPr lang="en-US" sz="4300" dirty="0" smtClean="0">
                <a:latin typeface="Trebuchet MS" pitchFamily="34" charset="0"/>
              </a:rPr>
              <a:t> 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9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1" baseline="0" dirty="0" smtClean="0">
              <a:solidFill>
                <a:srgbClr val="FFFF00"/>
              </a:solidFill>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23" name="Rectangle 22"/>
          <p:cNvSpPr/>
          <p:nvPr/>
        </p:nvSpPr>
        <p:spPr>
          <a:xfrm>
            <a:off x="-14525925" y="30369020"/>
            <a:ext cx="1428317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cxnSp>
        <p:nvCxnSpPr>
          <p:cNvPr id="45" name="Straight Connector 44"/>
          <p:cNvCxnSpPr/>
          <p:nvPr/>
        </p:nvCxnSpPr>
        <p:spPr>
          <a:xfrm>
            <a:off x="-14559544" y="15361143"/>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0874679" y="28856769"/>
            <a:ext cx="693259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grpSp>
        <p:nvGrpSpPr>
          <p:cNvPr id="20" name="Group 19"/>
          <p:cNvGrpSpPr/>
          <p:nvPr/>
        </p:nvGrpSpPr>
        <p:grpSpPr>
          <a:xfrm>
            <a:off x="-14122165" y="40736684"/>
            <a:ext cx="13452013" cy="1642926"/>
            <a:chOff x="44242388" y="28054064"/>
            <a:chExt cx="9771398" cy="1090621"/>
          </a:xfrm>
        </p:grpSpPr>
        <p:sp>
          <p:nvSpPr>
            <p:cNvPr id="27" name="Rounded Rectangle 2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68327" y="28152425"/>
              <a:ext cx="914400" cy="914400"/>
            </a:xfrm>
            <a:prstGeom prst="rect">
              <a:avLst/>
            </a:prstGeom>
            <a:noFill/>
          </p:spPr>
        </p:pic>
        <p:sp>
          <p:nvSpPr>
            <p:cNvPr id="29" name="TextBox 28"/>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sp>
        <p:nvSpPr>
          <p:cNvPr id="30" name="Rectangle 2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pic>
        <p:nvPicPr>
          <p:cNvPr id="31" name="Picture 2"/>
          <p:cNvPicPr>
            <a:picLocks noChangeAspect="1" noChangeArrowheads="1"/>
          </p:cNvPicPr>
          <p:nvPr/>
        </p:nvPicPr>
        <p:blipFill>
          <a:blip r:embed="rId5" cstate="print"/>
          <a:srcRect/>
          <a:stretch>
            <a:fillRect/>
          </a:stretch>
        </p:blipFill>
        <p:spPr bwMode="auto">
          <a:xfrm>
            <a:off x="39240362" y="20717798"/>
            <a:ext cx="5330718" cy="3022090"/>
          </a:xfrm>
          <a:prstGeom prst="rect">
            <a:avLst/>
          </a:prstGeom>
          <a:noFill/>
          <a:ln w="9525">
            <a:noFill/>
            <a:miter lim="800000"/>
            <a:headEnd/>
            <a:tailEnd/>
          </a:ln>
          <a:effectLst/>
        </p:spPr>
      </p:pic>
      <p:pic>
        <p:nvPicPr>
          <p:cNvPr id="32" name="Picture 2"/>
          <p:cNvPicPr>
            <a:picLocks noChangeAspect="1" noChangeArrowheads="1"/>
          </p:cNvPicPr>
          <p:nvPr/>
        </p:nvPicPr>
        <p:blipFill>
          <a:blip r:embed="rId6" cstate="print"/>
          <a:srcRect/>
          <a:stretch>
            <a:fillRect/>
          </a:stretch>
        </p:blipFill>
        <p:spPr bwMode="auto">
          <a:xfrm>
            <a:off x="43020518" y="16842267"/>
            <a:ext cx="635798" cy="454285"/>
          </a:xfrm>
          <a:prstGeom prst="rect">
            <a:avLst/>
          </a:prstGeom>
          <a:noFill/>
          <a:ln w="9525">
            <a:solidFill>
              <a:schemeClr val="tx1"/>
            </a:solidFill>
            <a:miter lim="800000"/>
            <a:headEnd/>
            <a:tailEnd/>
          </a:ln>
          <a:effectLst/>
        </p:spPr>
      </p:pic>
      <p:sp>
        <p:nvSpPr>
          <p:cNvPr id="33" name="TextBox 32"/>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cxnSp>
        <p:nvCxnSpPr>
          <p:cNvPr id="34" name="Straight Connector 33"/>
          <p:cNvCxnSpPr/>
          <p:nvPr/>
        </p:nvCxnSpPr>
        <p:spPr>
          <a:xfrm>
            <a:off x="30503482" y="39213420"/>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e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92177" y="435079"/>
            <a:ext cx="22079798" cy="1882573"/>
          </a:xfrm>
        </p:spPr>
        <p:txBody>
          <a:bodyPr/>
          <a:lstStyle/>
          <a:p>
            <a:r>
              <a:rPr lang="en-CA" sz="6000" dirty="0"/>
              <a:t>Emotional awareness and social support:</a:t>
            </a:r>
            <a:br>
              <a:rPr lang="en-CA" sz="6000" dirty="0"/>
            </a:br>
            <a:r>
              <a:rPr lang="en-CA" sz="6000" dirty="0"/>
              <a:t>Exploring the Links between Emotional Awareness and Social Support in Adolescence</a:t>
            </a:r>
          </a:p>
        </p:txBody>
      </p:sp>
      <p:sp>
        <p:nvSpPr>
          <p:cNvPr id="3" name="Text Placeholder 2"/>
          <p:cNvSpPr>
            <a:spLocks noGrp="1"/>
          </p:cNvSpPr>
          <p:nvPr>
            <p:ph type="body" sz="quarter" idx="10"/>
          </p:nvPr>
        </p:nvSpPr>
        <p:spPr>
          <a:xfrm>
            <a:off x="623691" y="6633462"/>
            <a:ext cx="14299153" cy="6656902"/>
          </a:xfrm>
        </p:spPr>
        <p:txBody>
          <a:bodyPr/>
          <a:lstStyle/>
          <a:p>
            <a:endParaRPr lang="en-CA" dirty="0" smtClean="0"/>
          </a:p>
          <a:p>
            <a:r>
              <a:rPr lang="en-CA" dirty="0"/>
              <a:t>The purpose of this study </a:t>
            </a:r>
            <a:r>
              <a:rPr lang="en-CA" dirty="0" smtClean="0"/>
              <a:t>was </a:t>
            </a:r>
            <a:r>
              <a:rPr lang="en-CA" dirty="0"/>
              <a:t>to investigate the longitudinal impact of emotional awareness and social support in adolescence. Emotional awareness has been linked to many well-being and positive mental and physical health outcomes. The present study investigated the relationships between emotional awareness and social support in adolescence. 903 (464 males; 439 females) students from five Australian high schools participated. Participants completed questionnaires annually from Grade 9 to Grade 12. Participants completed self-report measures of (1) emotional awareness, (2) social support network size and (3) quality of social support. Emotional awareness was associated with greater social support quality and network size. Cross-lagged structural equation modeling was utilized. Results provide preliminary evidence for a reciprocal relationship between emotional awareness and social support </a:t>
            </a:r>
            <a:r>
              <a:rPr lang="en-CA" dirty="0" smtClean="0"/>
              <a:t>network </a:t>
            </a:r>
            <a:r>
              <a:rPr lang="en-CA" dirty="0"/>
              <a:t>size </a:t>
            </a:r>
            <a:r>
              <a:rPr lang="en-CA" dirty="0" smtClean="0"/>
              <a:t>and quality throughout </a:t>
            </a:r>
            <a:r>
              <a:rPr lang="en-CA" dirty="0"/>
              <a:t>high school. </a:t>
            </a:r>
          </a:p>
          <a:p>
            <a:endParaRPr lang="en-US" dirty="0"/>
          </a:p>
        </p:txBody>
      </p:sp>
      <p:sp>
        <p:nvSpPr>
          <p:cNvPr id="4" name="Text Placeholder 3"/>
          <p:cNvSpPr>
            <a:spLocks noGrp="1"/>
          </p:cNvSpPr>
          <p:nvPr>
            <p:ph type="body" sz="quarter" idx="11"/>
          </p:nvPr>
        </p:nvSpPr>
        <p:spPr/>
        <p:txBody>
          <a:bodyPr/>
          <a:lstStyle/>
          <a:p>
            <a:r>
              <a:rPr lang="en-US" dirty="0" smtClean="0"/>
              <a:t>ABSTRACT</a:t>
            </a:r>
            <a:endParaRPr lang="en-US" dirty="0"/>
          </a:p>
        </p:txBody>
      </p:sp>
      <p:sp>
        <p:nvSpPr>
          <p:cNvPr id="7" name="Text Placeholder 6"/>
          <p:cNvSpPr>
            <a:spLocks noGrp="1"/>
          </p:cNvSpPr>
          <p:nvPr>
            <p:ph type="body" sz="quarter" idx="20"/>
          </p:nvPr>
        </p:nvSpPr>
        <p:spPr>
          <a:xfrm>
            <a:off x="636211" y="17672042"/>
            <a:ext cx="14291358" cy="800265"/>
          </a:xfrm>
        </p:spPr>
        <p:txBody>
          <a:bodyPr/>
          <a:lstStyle/>
          <a:p>
            <a:r>
              <a:rPr lang="en-US" dirty="0" smtClean="0"/>
              <a:t>INTRODUCTION</a:t>
            </a:r>
            <a:endParaRPr lang="en-US" dirty="0"/>
          </a:p>
        </p:txBody>
      </p:sp>
      <p:sp>
        <p:nvSpPr>
          <p:cNvPr id="8" name="Text Placeholder 7"/>
          <p:cNvSpPr>
            <a:spLocks noGrp="1"/>
          </p:cNvSpPr>
          <p:nvPr>
            <p:ph type="body" sz="quarter" idx="25"/>
          </p:nvPr>
        </p:nvSpPr>
        <p:spPr/>
        <p:txBody>
          <a:bodyPr/>
          <a:lstStyle/>
          <a:p>
            <a:r>
              <a:rPr lang="en-US" dirty="0" smtClean="0"/>
              <a:t>RESULTS</a:t>
            </a:r>
            <a:endParaRPr lang="en-US" dirty="0"/>
          </a:p>
        </p:txBody>
      </p:sp>
      <p:sp>
        <p:nvSpPr>
          <p:cNvPr id="9" name="Text Placeholder 8"/>
          <p:cNvSpPr>
            <a:spLocks noGrp="1"/>
          </p:cNvSpPr>
          <p:nvPr>
            <p:ph type="body" sz="quarter" idx="26"/>
          </p:nvPr>
        </p:nvSpPr>
        <p:spPr>
          <a:xfrm>
            <a:off x="15353328" y="6700136"/>
            <a:ext cx="14287682" cy="8823649"/>
          </a:xfrm>
        </p:spPr>
        <p:txBody>
          <a:bodyPr/>
          <a:lstStyle/>
          <a:p>
            <a:pPr>
              <a:spcBef>
                <a:spcPts val="600"/>
              </a:spcBef>
              <a:spcAft>
                <a:spcPts val="600"/>
              </a:spcAft>
            </a:pPr>
            <a:r>
              <a:rPr lang="en-CA" dirty="0"/>
              <a:t>Correlations between emotional awareness and social support network size (</a:t>
            </a:r>
            <a:r>
              <a:rPr lang="en-CA" i="1" dirty="0"/>
              <a:t>r </a:t>
            </a:r>
            <a:r>
              <a:rPr lang="en-CA" dirty="0"/>
              <a:t>ranged between .08 to .29) and social support quality (</a:t>
            </a:r>
            <a:r>
              <a:rPr lang="en-CA" i="1" dirty="0"/>
              <a:t>r </a:t>
            </a:r>
            <a:r>
              <a:rPr lang="en-CA" dirty="0"/>
              <a:t>ranged between .19 to .34) were significant and small in magnitude. </a:t>
            </a:r>
            <a:endParaRPr lang="en-CA" dirty="0" smtClean="0"/>
          </a:p>
          <a:p>
            <a:pPr>
              <a:spcBef>
                <a:spcPts val="600"/>
              </a:spcBef>
              <a:spcAft>
                <a:spcPts val="600"/>
              </a:spcAft>
            </a:pPr>
            <a:r>
              <a:rPr lang="en-CA" i="1" dirty="0" smtClean="0"/>
              <a:t>Structural </a:t>
            </a:r>
            <a:r>
              <a:rPr lang="en-CA" i="1" dirty="0"/>
              <a:t>equation modeling </a:t>
            </a:r>
            <a:endParaRPr lang="en-CA" dirty="0"/>
          </a:p>
          <a:p>
            <a:pPr>
              <a:spcBef>
                <a:spcPts val="600"/>
              </a:spcBef>
              <a:spcAft>
                <a:spcPts val="600"/>
              </a:spcAft>
            </a:pPr>
            <a:r>
              <a:rPr lang="en-CA" dirty="0" err="1"/>
              <a:t>Mplus</a:t>
            </a:r>
            <a:r>
              <a:rPr lang="en-CA" dirty="0"/>
              <a:t> 6 was used for structural equation modeling to represent the association between emotional awareness and social support (network size and quality, separately). Maximum Likelihood parameter (MLR) estimates were used with standard errors and a chi-squared test statistic that are robust to non-normality. </a:t>
            </a:r>
          </a:p>
          <a:p>
            <a:pPr>
              <a:spcBef>
                <a:spcPts val="600"/>
              </a:spcBef>
              <a:spcAft>
                <a:spcPts val="600"/>
              </a:spcAft>
            </a:pPr>
            <a:r>
              <a:rPr lang="en-CA" dirty="0" smtClean="0"/>
              <a:t>The </a:t>
            </a:r>
            <a:r>
              <a:rPr lang="en-CA" dirty="0"/>
              <a:t>findings indicate that the factor structure of social support and emotional awareness are consistent over time, as are the autocorrelations and cross-lag paths. The cross-lags indicate that emotional awareness had a significant and positive effect on residual change in social support network size (β</a:t>
            </a:r>
            <a:r>
              <a:rPr lang="en-CA" baseline="-25000" dirty="0"/>
              <a:t> </a:t>
            </a:r>
            <a:r>
              <a:rPr lang="en-CA" dirty="0"/>
              <a:t>= .096, </a:t>
            </a:r>
            <a:r>
              <a:rPr lang="en-CA" i="1" dirty="0"/>
              <a:t>p</a:t>
            </a:r>
            <a:r>
              <a:rPr lang="en-CA" dirty="0"/>
              <a:t> &lt; .001) and quality (β</a:t>
            </a:r>
            <a:r>
              <a:rPr lang="en-CA" baseline="-25000" dirty="0"/>
              <a:t> </a:t>
            </a:r>
            <a:r>
              <a:rPr lang="en-CA" dirty="0"/>
              <a:t>= .103, </a:t>
            </a:r>
            <a:r>
              <a:rPr lang="en-CA" i="1" dirty="0"/>
              <a:t>p</a:t>
            </a:r>
            <a:r>
              <a:rPr lang="en-CA" dirty="0"/>
              <a:t> &lt; .001). In addition, social support network size (β</a:t>
            </a:r>
            <a:r>
              <a:rPr lang="en-CA" baseline="-25000" dirty="0"/>
              <a:t> </a:t>
            </a:r>
            <a:r>
              <a:rPr lang="en-CA" dirty="0"/>
              <a:t>= .055, </a:t>
            </a:r>
            <a:r>
              <a:rPr lang="en-CA" i="1" dirty="0"/>
              <a:t>p</a:t>
            </a:r>
            <a:r>
              <a:rPr lang="en-CA" dirty="0"/>
              <a:t> = .01) and social support quality (β</a:t>
            </a:r>
            <a:r>
              <a:rPr lang="en-CA" baseline="-25000" dirty="0"/>
              <a:t> </a:t>
            </a:r>
            <a:r>
              <a:rPr lang="en-CA" dirty="0"/>
              <a:t>= .115, </a:t>
            </a:r>
            <a:r>
              <a:rPr lang="en-CA" i="1" dirty="0"/>
              <a:t>p</a:t>
            </a:r>
            <a:r>
              <a:rPr lang="en-CA" dirty="0"/>
              <a:t> &lt; .001) had a significant and positive effect on residual change in emotional awareness. </a:t>
            </a:r>
            <a:endParaRPr lang="en-CA" dirty="0" smtClean="0"/>
          </a:p>
          <a:p>
            <a:pPr>
              <a:spcBef>
                <a:spcPts val="600"/>
              </a:spcBef>
              <a:spcAft>
                <a:spcPts val="600"/>
              </a:spcAft>
            </a:pPr>
            <a:r>
              <a:rPr lang="en-CA" dirty="0" smtClean="0"/>
              <a:t>These </a:t>
            </a:r>
            <a:r>
              <a:rPr lang="en-CA" dirty="0"/>
              <a:t>findings provide evidence for a reciprocal influence between emotional awareness and both aspects of social support over high school. The reciprocal influence was consistent over time and gender. </a:t>
            </a:r>
          </a:p>
        </p:txBody>
      </p:sp>
      <p:sp>
        <p:nvSpPr>
          <p:cNvPr id="10" name="Text Placeholder 9"/>
          <p:cNvSpPr>
            <a:spLocks noGrp="1"/>
          </p:cNvSpPr>
          <p:nvPr>
            <p:ph type="body" sz="quarter" idx="27"/>
          </p:nvPr>
        </p:nvSpPr>
        <p:spPr>
          <a:xfrm>
            <a:off x="15389794" y="22698419"/>
            <a:ext cx="14283756" cy="800265"/>
          </a:xfrm>
        </p:spPr>
        <p:txBody>
          <a:bodyPr/>
          <a:lstStyle/>
          <a:p>
            <a:r>
              <a:rPr lang="en-US" dirty="0" smtClean="0"/>
              <a:t>DISCUSSION</a:t>
            </a:r>
            <a:endParaRPr lang="en-US" dirty="0"/>
          </a:p>
        </p:txBody>
      </p:sp>
      <p:sp>
        <p:nvSpPr>
          <p:cNvPr id="11" name="Text Placeholder 10"/>
          <p:cNvSpPr>
            <a:spLocks noGrp="1"/>
          </p:cNvSpPr>
          <p:nvPr>
            <p:ph type="body" sz="quarter" idx="28"/>
          </p:nvPr>
        </p:nvSpPr>
        <p:spPr>
          <a:xfrm>
            <a:off x="15347853" y="23578341"/>
            <a:ext cx="14289232" cy="13034032"/>
          </a:xfrm>
        </p:spPr>
        <p:txBody>
          <a:bodyPr/>
          <a:lstStyle/>
          <a:p>
            <a:r>
              <a:rPr lang="en-CA" dirty="0"/>
              <a:t>Greater </a:t>
            </a:r>
            <a:r>
              <a:rPr lang="en-CA" dirty="0" err="1"/>
              <a:t>attunement</a:t>
            </a:r>
            <a:r>
              <a:rPr lang="en-CA" dirty="0"/>
              <a:t> with one’s emotions led to greater social support, while having </a:t>
            </a:r>
            <a:r>
              <a:rPr lang="en-CA" dirty="0" smtClean="0"/>
              <a:t>greater network size and quality of social support predicted </a:t>
            </a:r>
            <a:r>
              <a:rPr lang="en-CA" dirty="0"/>
              <a:t>greater emotional awareness. These influences were consistent over time (Grade 9-12) and gender.</a:t>
            </a:r>
          </a:p>
          <a:p>
            <a:r>
              <a:rPr lang="en-CA" dirty="0"/>
              <a:t> </a:t>
            </a:r>
          </a:p>
          <a:p>
            <a:r>
              <a:rPr lang="en-CA" dirty="0"/>
              <a:t>There are a number of possible explanations for why awareness is predictive of greater social support. Aware adolescents may have a greater capacity to soothe themselves and therefore, have less dependence on external supports. Those high in awareness may have better social skills, making them more appealing to </a:t>
            </a:r>
            <a:r>
              <a:rPr lang="en-CA" dirty="0" smtClean="0"/>
              <a:t>others. Consequently </a:t>
            </a:r>
            <a:r>
              <a:rPr lang="en-CA" dirty="0"/>
              <a:t>they may develop connections with others more easily, leading to a larger social network. They may have the ability to develop healthy and intimate relationships with others and manage relationships, leading to more close connections with others and in turn, superior support. </a:t>
            </a:r>
          </a:p>
          <a:p>
            <a:r>
              <a:rPr lang="en-CA" dirty="0"/>
              <a:t> </a:t>
            </a:r>
          </a:p>
          <a:p>
            <a:r>
              <a:rPr lang="en-CA" dirty="0"/>
              <a:t>Social support may increase emotional awareness in several ways. Supportive others may model labeling of emotions and emotional awareness skills. Interactions with supportive others may provide a space for self-expression of the adolescent’s, hence, increasing their emotional understanding. These support people may assist in clarifying the adolescents’ emotions. Finally, the support network may show acceptance of their own and the adolescent’s emotions, which may open the adolescent up to be more aware and curious of their own internal experiences. </a:t>
            </a:r>
          </a:p>
          <a:p>
            <a:r>
              <a:rPr lang="en-CA" dirty="0"/>
              <a:t> </a:t>
            </a:r>
          </a:p>
          <a:p>
            <a:r>
              <a:rPr lang="en-CA" dirty="0"/>
              <a:t>Interventions aimed at increasing adolescents’ emotional (e.g., identifying and labelling emotions) and social skills (e.g., how to access appropriate social support) could improve emotional regulation and well-being. There are several mindfulness-based therapies that may be beneficial for developing emotional awareness and improving interpersonal effectiveness, such as Acceptance and Commitment Therapy (ACT) and Dialectical Behaviour Therapy (DBT). </a:t>
            </a:r>
          </a:p>
        </p:txBody>
      </p:sp>
      <p:sp>
        <p:nvSpPr>
          <p:cNvPr id="12" name="Text Placeholder 11"/>
          <p:cNvSpPr>
            <a:spLocks noGrp="1"/>
          </p:cNvSpPr>
          <p:nvPr>
            <p:ph type="body" sz="quarter" idx="29"/>
          </p:nvPr>
        </p:nvSpPr>
        <p:spPr>
          <a:xfrm>
            <a:off x="15364404" y="36401203"/>
            <a:ext cx="14276605" cy="800265"/>
          </a:xfrm>
        </p:spPr>
        <p:txBody>
          <a:bodyPr/>
          <a:lstStyle/>
          <a:p>
            <a:r>
              <a:rPr lang="en-US" dirty="0" smtClean="0"/>
              <a:t>REFERENCES</a:t>
            </a:r>
            <a:endParaRPr lang="en-US" dirty="0"/>
          </a:p>
        </p:txBody>
      </p:sp>
      <p:sp>
        <p:nvSpPr>
          <p:cNvPr id="13" name="Text Placeholder 12"/>
          <p:cNvSpPr>
            <a:spLocks noGrp="1"/>
          </p:cNvSpPr>
          <p:nvPr>
            <p:ph type="body" sz="quarter" idx="30"/>
          </p:nvPr>
        </p:nvSpPr>
        <p:spPr>
          <a:xfrm>
            <a:off x="15353329" y="37437286"/>
            <a:ext cx="14283756" cy="3991557"/>
          </a:xfrm>
        </p:spPr>
        <p:txBody>
          <a:bodyPr/>
          <a:lstStyle/>
          <a:p>
            <a:pPr>
              <a:spcBef>
                <a:spcPts val="600"/>
              </a:spcBef>
              <a:spcAft>
                <a:spcPts val="600"/>
              </a:spcAft>
            </a:pPr>
            <a:r>
              <a:rPr lang="en-CA" sz="1000" dirty="0" err="1"/>
              <a:t>Bagby</a:t>
            </a:r>
            <a:r>
              <a:rPr lang="en-CA" sz="1000" dirty="0"/>
              <a:t>, R. M., Parker, J. D. A., &amp; Taylor, G. J. (1994). The twenty-item Toronto Alexithymia </a:t>
            </a:r>
            <a:r>
              <a:rPr lang="en-CA" sz="1000" dirty="0" smtClean="0"/>
              <a:t>Scale- </a:t>
            </a:r>
            <a:r>
              <a:rPr lang="en-CA" sz="1000" dirty="0"/>
              <a:t>I. Item selection and cross-validation of the factor structure. </a:t>
            </a:r>
            <a:r>
              <a:rPr lang="en-CA" sz="1000" i="1" dirty="0"/>
              <a:t>Journal of Psychosomatic Research, 38, </a:t>
            </a:r>
            <a:r>
              <a:rPr lang="en-CA" sz="1000" dirty="0"/>
              <a:t>23-32. </a:t>
            </a:r>
          </a:p>
          <a:p>
            <a:pPr>
              <a:spcBef>
                <a:spcPts val="600"/>
              </a:spcBef>
              <a:spcAft>
                <a:spcPts val="600"/>
              </a:spcAft>
            </a:pPr>
            <a:r>
              <a:rPr lang="en-CA" sz="1000" dirty="0" err="1" smtClean="0"/>
              <a:t>Ciarrochi</a:t>
            </a:r>
            <a:r>
              <a:rPr lang="en-CA" sz="1000" dirty="0"/>
              <a:t>, J. &amp; Chan, A. B. J. (2001). Measuring emotional intelligence in adolescents</a:t>
            </a:r>
            <a:r>
              <a:rPr lang="en-CA" sz="1000" dirty="0" smtClean="0"/>
              <a:t>. </a:t>
            </a:r>
            <a:r>
              <a:rPr lang="en-CA" sz="1000" i="1" dirty="0" smtClean="0"/>
              <a:t>Personality </a:t>
            </a:r>
            <a:r>
              <a:rPr lang="en-CA" sz="1000" i="1" dirty="0"/>
              <a:t>and Individual Differences, 31, </a:t>
            </a:r>
            <a:r>
              <a:rPr lang="en-CA" sz="1000" dirty="0"/>
              <a:t>1105-1119. </a:t>
            </a:r>
            <a:r>
              <a:rPr lang="en-CA" sz="1000" dirty="0" err="1"/>
              <a:t>doi</a:t>
            </a:r>
            <a:r>
              <a:rPr lang="en-CA" sz="1000" dirty="0"/>
              <a:t>: 10.1016/S0191-8869(00)00207-5</a:t>
            </a:r>
          </a:p>
          <a:p>
            <a:pPr>
              <a:spcBef>
                <a:spcPts val="600"/>
              </a:spcBef>
              <a:spcAft>
                <a:spcPts val="600"/>
              </a:spcAft>
            </a:pPr>
            <a:r>
              <a:rPr lang="en-CA" sz="1000" dirty="0" err="1" smtClean="0"/>
              <a:t>Ciarrochi</a:t>
            </a:r>
            <a:r>
              <a:rPr lang="en-CA" sz="1000" dirty="0"/>
              <a:t>, J., Heaven, P. C. L., &amp; </a:t>
            </a:r>
            <a:r>
              <a:rPr lang="en-CA" sz="1000" dirty="0" err="1"/>
              <a:t>Supavadeeprasit</a:t>
            </a:r>
            <a:r>
              <a:rPr lang="en-CA" sz="1000" dirty="0"/>
              <a:t>, S. (2008). The link between emotion </a:t>
            </a:r>
            <a:r>
              <a:rPr lang="en-CA" sz="1000" dirty="0" smtClean="0"/>
              <a:t>identification </a:t>
            </a:r>
            <a:r>
              <a:rPr lang="en-CA" sz="1000" dirty="0"/>
              <a:t>skills and socio-emotional functioning in early adolescence: A 1-year longitudinal study. </a:t>
            </a:r>
            <a:r>
              <a:rPr lang="en-CA" sz="1000" i="1" dirty="0"/>
              <a:t>Journal of Adolescence, 31, </a:t>
            </a:r>
            <a:r>
              <a:rPr lang="en-CA" sz="1000" dirty="0"/>
              <a:t>565-582.</a:t>
            </a:r>
          </a:p>
          <a:p>
            <a:pPr>
              <a:spcBef>
                <a:spcPts val="600"/>
              </a:spcBef>
              <a:spcAft>
                <a:spcPts val="600"/>
              </a:spcAft>
            </a:pPr>
            <a:r>
              <a:rPr lang="en-CA" sz="1000" dirty="0" err="1" smtClean="0"/>
              <a:t>Ciarrochi</a:t>
            </a:r>
            <a:r>
              <a:rPr lang="en-CA" sz="1000" dirty="0"/>
              <a:t>, J., </a:t>
            </a:r>
            <a:r>
              <a:rPr lang="en-CA" sz="1000" dirty="0" err="1"/>
              <a:t>Kashdan</a:t>
            </a:r>
            <a:r>
              <a:rPr lang="en-CA" sz="1000" dirty="0"/>
              <a:t>, T. B., </a:t>
            </a:r>
            <a:r>
              <a:rPr lang="en-CA" sz="1000" dirty="0" err="1"/>
              <a:t>Leeson</a:t>
            </a:r>
            <a:r>
              <a:rPr lang="en-CA" sz="1000" dirty="0"/>
              <a:t>, P., Heaven, P., &amp; Jordan, C. (2010). On being aware </a:t>
            </a:r>
            <a:r>
              <a:rPr lang="en-CA" sz="1000" dirty="0" smtClean="0"/>
              <a:t>and </a:t>
            </a:r>
            <a:r>
              <a:rPr lang="en-CA" sz="1000" dirty="0"/>
              <a:t>accepting: A one-year longitudinal study into adolescent well-being. </a:t>
            </a:r>
            <a:r>
              <a:rPr lang="en-CA" sz="1000" i="1" dirty="0"/>
              <a:t>Journal of Adolescence, </a:t>
            </a:r>
            <a:r>
              <a:rPr lang="en-CA" sz="1000" dirty="0"/>
              <a:t>1-9,</a:t>
            </a:r>
            <a:r>
              <a:rPr lang="en-CA" sz="1000" i="1" dirty="0"/>
              <a:t> </a:t>
            </a:r>
            <a:r>
              <a:rPr lang="en-CA" sz="1000" dirty="0" err="1"/>
              <a:t>doi</a:t>
            </a:r>
            <a:r>
              <a:rPr lang="en-CA" sz="1000" dirty="0"/>
              <a:t>: 10.1016/j.adolescence.2010.09.003 </a:t>
            </a:r>
          </a:p>
          <a:p>
            <a:pPr>
              <a:spcBef>
                <a:spcPts val="600"/>
              </a:spcBef>
              <a:spcAft>
                <a:spcPts val="600"/>
              </a:spcAft>
            </a:pPr>
            <a:r>
              <a:rPr lang="en-CA" sz="1000" dirty="0" smtClean="0"/>
              <a:t>Fordham</a:t>
            </a:r>
            <a:r>
              <a:rPr lang="en-CA" sz="1000" dirty="0"/>
              <a:t>, K., &amp; Stevenson-</a:t>
            </a:r>
            <a:r>
              <a:rPr lang="en-CA" sz="1000" dirty="0" err="1"/>
              <a:t>Hinde</a:t>
            </a:r>
            <a:r>
              <a:rPr lang="en-CA" sz="1000" dirty="0"/>
              <a:t>, J. (1999). Shyness, friendship quality, and adjustment </a:t>
            </a:r>
            <a:r>
              <a:rPr lang="en-CA" sz="1000" dirty="0" smtClean="0"/>
              <a:t>during </a:t>
            </a:r>
            <a:r>
              <a:rPr lang="en-CA" sz="1000" dirty="0"/>
              <a:t>middle childhood. </a:t>
            </a:r>
            <a:r>
              <a:rPr lang="en-CA" sz="1000" i="1" dirty="0"/>
              <a:t>The Journal of Child Psychology and Psychiatry, 40</a:t>
            </a:r>
            <a:r>
              <a:rPr lang="en-CA" sz="1000" dirty="0"/>
              <a:t>, 757-768. </a:t>
            </a:r>
            <a:r>
              <a:rPr lang="en-CA" sz="1000" dirty="0" err="1"/>
              <a:t>doi</a:t>
            </a:r>
            <a:r>
              <a:rPr lang="en-CA" sz="1000" dirty="0"/>
              <a:t>: 10.1111/1469-7610.00491</a:t>
            </a:r>
          </a:p>
          <a:p>
            <a:pPr>
              <a:spcBef>
                <a:spcPts val="600"/>
              </a:spcBef>
              <a:spcAft>
                <a:spcPts val="600"/>
              </a:spcAft>
            </a:pPr>
            <a:r>
              <a:rPr lang="en-CA" sz="1000" dirty="0" err="1" smtClean="0"/>
              <a:t>Helsen</a:t>
            </a:r>
            <a:r>
              <a:rPr lang="en-CA" sz="1000" dirty="0"/>
              <a:t>, M., </a:t>
            </a:r>
            <a:r>
              <a:rPr lang="en-CA" sz="1000" dirty="0" err="1"/>
              <a:t>Vollebergh</a:t>
            </a:r>
            <a:r>
              <a:rPr lang="en-CA" sz="1000" dirty="0"/>
              <a:t>, W., &amp; </a:t>
            </a:r>
            <a:r>
              <a:rPr lang="en-CA" sz="1000" dirty="0" err="1"/>
              <a:t>Meeus</a:t>
            </a:r>
            <a:r>
              <a:rPr lang="en-CA" sz="1000" dirty="0"/>
              <a:t>, W. (2000). Social support from parents and friends </a:t>
            </a:r>
            <a:r>
              <a:rPr lang="en-CA" sz="1000" dirty="0" smtClean="0"/>
              <a:t>and </a:t>
            </a:r>
            <a:r>
              <a:rPr lang="en-CA" sz="1000" dirty="0"/>
              <a:t>emotional problems in adolescence. </a:t>
            </a:r>
            <a:r>
              <a:rPr lang="en-CA" sz="1000" i="1" dirty="0"/>
              <a:t>Journal of Youth and Adolescence, 29</a:t>
            </a:r>
            <a:r>
              <a:rPr lang="en-CA" sz="1000" dirty="0"/>
              <a:t>, 319-336. </a:t>
            </a:r>
          </a:p>
          <a:p>
            <a:pPr>
              <a:spcBef>
                <a:spcPts val="600"/>
              </a:spcBef>
              <a:spcAft>
                <a:spcPts val="600"/>
              </a:spcAft>
            </a:pPr>
            <a:r>
              <a:rPr lang="en-CA" sz="1000" dirty="0" smtClean="0"/>
              <a:t>Posse</a:t>
            </a:r>
            <a:r>
              <a:rPr lang="en-CA" sz="1000" dirty="0"/>
              <a:t>, M., </a:t>
            </a:r>
            <a:r>
              <a:rPr lang="en-CA" sz="1000" dirty="0" err="1"/>
              <a:t>Hallstrom</a:t>
            </a:r>
            <a:r>
              <a:rPr lang="en-CA" sz="1000" dirty="0"/>
              <a:t>, T., &amp; </a:t>
            </a:r>
            <a:r>
              <a:rPr lang="en-CA" sz="1000" dirty="0" err="1"/>
              <a:t>Backenroth-Ohsako</a:t>
            </a:r>
            <a:r>
              <a:rPr lang="en-CA" sz="1000" dirty="0"/>
              <a:t>, G. (2002). Alexithymia, social support, </a:t>
            </a:r>
            <a:r>
              <a:rPr lang="en-CA" sz="1000" dirty="0" smtClean="0"/>
              <a:t>psycho-social </a:t>
            </a:r>
            <a:r>
              <a:rPr lang="en-CA" sz="1000" dirty="0"/>
              <a:t>stress and mental health in a female population. </a:t>
            </a:r>
            <a:r>
              <a:rPr lang="en-CA" sz="1000" i="1" dirty="0"/>
              <a:t>Nordic Journal of Psychiatry, 56,</a:t>
            </a:r>
            <a:r>
              <a:rPr lang="en-CA" sz="1000" dirty="0"/>
              <a:t> 329-33.</a:t>
            </a:r>
          </a:p>
          <a:p>
            <a:pPr>
              <a:spcBef>
                <a:spcPts val="600"/>
              </a:spcBef>
              <a:spcAft>
                <a:spcPts val="600"/>
              </a:spcAft>
            </a:pPr>
            <a:r>
              <a:rPr lang="en-CA" sz="1000" dirty="0" err="1" smtClean="0"/>
              <a:t>Salovey</a:t>
            </a:r>
            <a:r>
              <a:rPr lang="en-CA" sz="1000" dirty="0"/>
              <a:t>, P., Mayer, J. D., Goldman, S. L., </a:t>
            </a:r>
            <a:r>
              <a:rPr lang="en-CA" sz="1000" dirty="0" err="1"/>
              <a:t>Turvey</a:t>
            </a:r>
            <a:r>
              <a:rPr lang="en-CA" sz="1000" dirty="0"/>
              <a:t>, C., &amp; </a:t>
            </a:r>
            <a:r>
              <a:rPr lang="en-CA" sz="1000" dirty="0" err="1"/>
              <a:t>Palfai</a:t>
            </a:r>
            <a:r>
              <a:rPr lang="en-CA" sz="1000" dirty="0"/>
              <a:t>, T. P. (2002). Emotional </a:t>
            </a:r>
            <a:r>
              <a:rPr lang="en-CA" sz="1000" dirty="0" smtClean="0"/>
              <a:t>attention</a:t>
            </a:r>
            <a:r>
              <a:rPr lang="en-CA" sz="1000" dirty="0"/>
              <a:t>, clarity, and repair: Exploring emotional intelligence using the trait meta-mood scale. In J. W. </a:t>
            </a:r>
            <a:r>
              <a:rPr lang="en-CA" sz="1000" dirty="0" err="1"/>
              <a:t>Pennebaker</a:t>
            </a:r>
            <a:r>
              <a:rPr lang="en-CA" sz="1000" dirty="0"/>
              <a:t> (Ed.), </a:t>
            </a:r>
            <a:r>
              <a:rPr lang="en-CA" sz="1000" i="1" dirty="0"/>
              <a:t>Emotion, disclosure, and health </a:t>
            </a:r>
            <a:r>
              <a:rPr lang="en-CA" sz="1000" dirty="0"/>
              <a:t>(pp. 125-154). Washington, DC: American Psychological Association. </a:t>
            </a:r>
            <a:endParaRPr lang="en-CA" sz="1000" dirty="0" smtClean="0"/>
          </a:p>
          <a:p>
            <a:pPr>
              <a:spcBef>
                <a:spcPts val="600"/>
              </a:spcBef>
              <a:spcAft>
                <a:spcPts val="600"/>
              </a:spcAft>
            </a:pPr>
            <a:r>
              <a:rPr lang="en-CA" sz="1000" dirty="0" err="1" smtClean="0"/>
              <a:t>Sarason</a:t>
            </a:r>
            <a:r>
              <a:rPr lang="en-CA" sz="1000" dirty="0"/>
              <a:t>, I. G., Levine, H. M., Basham, R. B., &amp; </a:t>
            </a:r>
            <a:r>
              <a:rPr lang="en-CA" sz="1000" dirty="0" err="1"/>
              <a:t>Sarason</a:t>
            </a:r>
            <a:r>
              <a:rPr lang="en-CA" sz="1000" dirty="0"/>
              <a:t>, B. R. (1983). Assessing social </a:t>
            </a:r>
            <a:r>
              <a:rPr lang="en-CA" sz="1000" dirty="0" smtClean="0"/>
              <a:t>support</a:t>
            </a:r>
            <a:r>
              <a:rPr lang="en-CA" sz="1000" dirty="0"/>
              <a:t>: The Social Support Questionnaire. </a:t>
            </a:r>
            <a:r>
              <a:rPr lang="en-CA" sz="1000" i="1" dirty="0"/>
              <a:t>Journal of Personality and Social Psychology, 44, </a:t>
            </a:r>
            <a:r>
              <a:rPr lang="en-CA" sz="1000" dirty="0"/>
              <a:t>127-139.</a:t>
            </a:r>
          </a:p>
          <a:p>
            <a:pPr>
              <a:spcBef>
                <a:spcPts val="600"/>
              </a:spcBef>
              <a:spcAft>
                <a:spcPts val="600"/>
              </a:spcAft>
            </a:pPr>
            <a:r>
              <a:rPr lang="en-CA" sz="1000" dirty="0" smtClean="0"/>
              <a:t>Uchino</a:t>
            </a:r>
            <a:r>
              <a:rPr lang="en-CA" sz="1000" dirty="0"/>
              <a:t>, B. N., </a:t>
            </a:r>
            <a:r>
              <a:rPr lang="en-CA" sz="1000" dirty="0" err="1"/>
              <a:t>Cacioppo</a:t>
            </a:r>
            <a:r>
              <a:rPr lang="en-CA" sz="1000" dirty="0"/>
              <a:t>, J. T., &amp; </a:t>
            </a:r>
            <a:r>
              <a:rPr lang="en-CA" sz="1000" dirty="0" err="1"/>
              <a:t>Kiecolt</a:t>
            </a:r>
            <a:r>
              <a:rPr lang="en-CA" sz="1000" dirty="0"/>
              <a:t>-Glaser, J. K. (1996). The relationship between </a:t>
            </a:r>
            <a:r>
              <a:rPr lang="en-CA" sz="1000" dirty="0" smtClean="0"/>
              <a:t>social </a:t>
            </a:r>
            <a:r>
              <a:rPr lang="en-CA" sz="1000" dirty="0"/>
              <a:t>support and physiological processes: A review with emphasis on underlying mechanisms and implications for health. </a:t>
            </a:r>
            <a:r>
              <a:rPr lang="en-CA" sz="1000" i="1" dirty="0"/>
              <a:t>Psychological Bulletin, 119</a:t>
            </a:r>
            <a:r>
              <a:rPr lang="en-CA" sz="1000" dirty="0"/>
              <a:t>, </a:t>
            </a:r>
            <a:r>
              <a:rPr lang="en-CA" sz="1000" dirty="0" smtClean="0"/>
              <a:t>488-531</a:t>
            </a:r>
            <a:r>
              <a:rPr lang="en-CA" sz="1000" dirty="0"/>
              <a:t>. </a:t>
            </a:r>
          </a:p>
          <a:p>
            <a:pPr>
              <a:spcBef>
                <a:spcPts val="600"/>
              </a:spcBef>
              <a:spcAft>
                <a:spcPts val="600"/>
              </a:spcAft>
            </a:pPr>
            <a:r>
              <a:rPr lang="en-CA" sz="1000" dirty="0"/>
              <a:t>Wheeler, K., Greiner, P., &amp; </a:t>
            </a:r>
            <a:r>
              <a:rPr lang="en-CA" sz="1000" dirty="0" err="1"/>
              <a:t>Boulton</a:t>
            </a:r>
            <a:r>
              <a:rPr lang="en-CA" sz="1000" dirty="0"/>
              <a:t>, M. (2005). Exploring alexithymia, depression, and </a:t>
            </a:r>
            <a:r>
              <a:rPr lang="en-CA" sz="1000" dirty="0" smtClean="0"/>
              <a:t>binge </a:t>
            </a:r>
            <a:r>
              <a:rPr lang="en-CA" sz="1000" dirty="0"/>
              <a:t>eating in self-reported eating disorders in women. </a:t>
            </a:r>
            <a:r>
              <a:rPr lang="en-CA" sz="1000" i="1" dirty="0"/>
              <a:t>Perspective in Psychiatric Care, 41</a:t>
            </a:r>
            <a:r>
              <a:rPr lang="en-CA" sz="1000" dirty="0"/>
              <a:t>, 114-123. </a:t>
            </a:r>
          </a:p>
        </p:txBody>
      </p:sp>
      <p:sp>
        <p:nvSpPr>
          <p:cNvPr id="14" name="Text Placeholder 13"/>
          <p:cNvSpPr>
            <a:spLocks noGrp="1"/>
          </p:cNvSpPr>
          <p:nvPr>
            <p:ph type="body" sz="quarter" idx="95"/>
          </p:nvPr>
        </p:nvSpPr>
        <p:spPr/>
        <p:txBody>
          <a:bodyPr/>
          <a:lstStyle/>
          <a:p>
            <a:endParaRPr lang="en-US"/>
          </a:p>
        </p:txBody>
      </p:sp>
      <p:sp>
        <p:nvSpPr>
          <p:cNvPr id="15" name="Text Placeholder 14"/>
          <p:cNvSpPr>
            <a:spLocks noGrp="1"/>
          </p:cNvSpPr>
          <p:nvPr>
            <p:ph type="body" sz="quarter" idx="96"/>
          </p:nvPr>
        </p:nvSpPr>
        <p:spPr>
          <a:xfrm>
            <a:off x="623691" y="18510500"/>
            <a:ext cx="14300387" cy="8811338"/>
          </a:xfrm>
        </p:spPr>
        <p:txBody>
          <a:bodyPr/>
          <a:lstStyle/>
          <a:p>
            <a:pPr>
              <a:spcBef>
                <a:spcPts val="0"/>
              </a:spcBef>
            </a:pPr>
            <a:r>
              <a:rPr lang="en-CA" dirty="0" smtClean="0"/>
              <a:t>A </a:t>
            </a:r>
            <a:r>
              <a:rPr lang="en-CA" dirty="0"/>
              <a:t>three-year, four-wave longitudinal study was conducted to assess the direction of the association between emotional awareness and social support network size and quality during adolescence (Grade 9-12</a:t>
            </a:r>
            <a:r>
              <a:rPr lang="en-CA" dirty="0" smtClean="0"/>
              <a:t>).</a:t>
            </a:r>
          </a:p>
          <a:p>
            <a:pPr>
              <a:spcBef>
                <a:spcPts val="0"/>
              </a:spcBef>
            </a:pPr>
            <a:endParaRPr lang="en-CA" dirty="0" smtClean="0"/>
          </a:p>
          <a:p>
            <a:pPr>
              <a:spcBef>
                <a:spcPts val="0"/>
              </a:spcBef>
            </a:pPr>
            <a:r>
              <a:rPr lang="en-CA" i="1" dirty="0" smtClean="0"/>
              <a:t>Social </a:t>
            </a:r>
            <a:r>
              <a:rPr lang="en-CA" i="1" dirty="0"/>
              <a:t>support</a:t>
            </a:r>
            <a:endParaRPr lang="en-CA" dirty="0"/>
          </a:p>
          <a:p>
            <a:pPr>
              <a:spcBef>
                <a:spcPts val="0"/>
              </a:spcBef>
            </a:pPr>
            <a:r>
              <a:rPr lang="en-CA" dirty="0"/>
              <a:t>Social support is critical for development, psychological adjustment and well-being, particularly during adolescence (Fordham &amp; Stevenson-</a:t>
            </a:r>
            <a:r>
              <a:rPr lang="en-CA" dirty="0" err="1"/>
              <a:t>Hinde</a:t>
            </a:r>
            <a:r>
              <a:rPr lang="en-CA" dirty="0"/>
              <a:t>, 1999; </a:t>
            </a:r>
            <a:r>
              <a:rPr lang="en-CA" dirty="0" err="1"/>
              <a:t>Helsen</a:t>
            </a:r>
            <a:r>
              <a:rPr lang="en-CA" dirty="0"/>
              <a:t>, </a:t>
            </a:r>
            <a:r>
              <a:rPr lang="en-CA" dirty="0" err="1"/>
              <a:t>Vollebergh</a:t>
            </a:r>
            <a:r>
              <a:rPr lang="en-CA" dirty="0"/>
              <a:t>, &amp; </a:t>
            </a:r>
            <a:r>
              <a:rPr lang="en-CA" dirty="0" err="1"/>
              <a:t>Meeus</a:t>
            </a:r>
            <a:r>
              <a:rPr lang="en-CA" dirty="0"/>
              <a:t> </a:t>
            </a:r>
            <a:r>
              <a:rPr lang="en-CA" dirty="0" smtClean="0"/>
              <a:t>2000; Uchino</a:t>
            </a:r>
            <a:r>
              <a:rPr lang="en-CA" dirty="0"/>
              <a:t>, </a:t>
            </a:r>
            <a:r>
              <a:rPr lang="en-CA" dirty="0" err="1"/>
              <a:t>Cacioppo</a:t>
            </a:r>
            <a:r>
              <a:rPr lang="en-CA" dirty="0"/>
              <a:t> &amp; </a:t>
            </a:r>
            <a:r>
              <a:rPr lang="en-CA" dirty="0" err="1"/>
              <a:t>Kiecolt</a:t>
            </a:r>
            <a:r>
              <a:rPr lang="en-CA" dirty="0"/>
              <a:t>-Glaser, 1996). </a:t>
            </a:r>
            <a:endParaRPr lang="en-CA" dirty="0" smtClean="0"/>
          </a:p>
          <a:p>
            <a:pPr>
              <a:spcBef>
                <a:spcPts val="0"/>
              </a:spcBef>
            </a:pPr>
            <a:endParaRPr lang="en-CA" dirty="0"/>
          </a:p>
          <a:p>
            <a:pPr>
              <a:spcBef>
                <a:spcPts val="0"/>
              </a:spcBef>
            </a:pPr>
            <a:r>
              <a:rPr lang="en-CA" i="1" dirty="0"/>
              <a:t>Emotional awareness </a:t>
            </a:r>
            <a:endParaRPr lang="en-CA" dirty="0"/>
          </a:p>
          <a:p>
            <a:pPr>
              <a:spcBef>
                <a:spcPts val="0"/>
              </a:spcBef>
            </a:pPr>
            <a:r>
              <a:rPr lang="en-CA" dirty="0"/>
              <a:t>Emotional awareness is the ability to identify, label and describe one’s emotions (</a:t>
            </a:r>
            <a:r>
              <a:rPr lang="en-CA" dirty="0" err="1"/>
              <a:t>Ciarrochi</a:t>
            </a:r>
            <a:r>
              <a:rPr lang="en-CA" dirty="0"/>
              <a:t>, Heaven, &amp; </a:t>
            </a:r>
            <a:r>
              <a:rPr lang="en-CA" dirty="0" err="1"/>
              <a:t>Supavadeeprasit</a:t>
            </a:r>
            <a:r>
              <a:rPr lang="en-CA" dirty="0"/>
              <a:t>, 2008). It is an important component of emotion regulation </a:t>
            </a:r>
            <a:r>
              <a:rPr lang="en-CA" dirty="0" smtClean="0"/>
              <a:t>(</a:t>
            </a:r>
            <a:r>
              <a:rPr lang="en-CA" dirty="0" err="1"/>
              <a:t>Salovey</a:t>
            </a:r>
            <a:r>
              <a:rPr lang="en-CA" dirty="0"/>
              <a:t>, Mayer, Goldman, </a:t>
            </a:r>
            <a:r>
              <a:rPr lang="en-CA" dirty="0" err="1"/>
              <a:t>Turvey</a:t>
            </a:r>
            <a:r>
              <a:rPr lang="en-CA" dirty="0"/>
              <a:t>, &amp; </a:t>
            </a:r>
            <a:r>
              <a:rPr lang="en-CA" dirty="0" err="1"/>
              <a:t>Palfai</a:t>
            </a:r>
            <a:r>
              <a:rPr lang="en-CA" dirty="0"/>
              <a:t>, 2002</a:t>
            </a:r>
            <a:r>
              <a:rPr lang="en-CA" dirty="0" smtClean="0"/>
              <a:t>). </a:t>
            </a:r>
            <a:r>
              <a:rPr lang="en-CA" dirty="0"/>
              <a:t>Low awareness is associated with several </a:t>
            </a:r>
            <a:r>
              <a:rPr lang="en-AU" dirty="0"/>
              <a:t>detrimental well-being outcomes (e.g., </a:t>
            </a:r>
            <a:r>
              <a:rPr lang="en-CA" dirty="0" err="1"/>
              <a:t>Ciarrochi</a:t>
            </a:r>
            <a:r>
              <a:rPr lang="en-CA" dirty="0"/>
              <a:t> et al., 2008; </a:t>
            </a:r>
            <a:r>
              <a:rPr lang="en-CA" dirty="0" err="1"/>
              <a:t>Ciarrochi</a:t>
            </a:r>
            <a:r>
              <a:rPr lang="en-CA" dirty="0"/>
              <a:t>, </a:t>
            </a:r>
            <a:r>
              <a:rPr lang="en-CA" dirty="0" err="1"/>
              <a:t>Kashdan</a:t>
            </a:r>
            <a:r>
              <a:rPr lang="en-CA" dirty="0"/>
              <a:t>, </a:t>
            </a:r>
            <a:r>
              <a:rPr lang="en-CA" dirty="0" err="1"/>
              <a:t>Leeson</a:t>
            </a:r>
            <a:r>
              <a:rPr lang="en-CA" dirty="0"/>
              <a:t>, Heaven, &amp; Jordan, 2010</a:t>
            </a:r>
            <a:r>
              <a:rPr lang="en-AU" dirty="0" smtClean="0"/>
              <a:t>) </a:t>
            </a:r>
            <a:r>
              <a:rPr lang="en-AU" dirty="0"/>
              <a:t>and clinical disorders (e.g., </a:t>
            </a:r>
            <a:r>
              <a:rPr lang="en-CA" dirty="0"/>
              <a:t>Posse, </a:t>
            </a:r>
            <a:r>
              <a:rPr lang="en-CA" dirty="0" err="1"/>
              <a:t>Hallstrom</a:t>
            </a:r>
            <a:r>
              <a:rPr lang="en-CA" dirty="0"/>
              <a:t> &amp; </a:t>
            </a:r>
            <a:r>
              <a:rPr lang="en-CA" dirty="0" err="1"/>
              <a:t>Backenroth-Ohsako</a:t>
            </a:r>
            <a:r>
              <a:rPr lang="en-CA" dirty="0"/>
              <a:t>, 2002; Wheeler, Greiner, &amp; </a:t>
            </a:r>
            <a:r>
              <a:rPr lang="en-CA" dirty="0" err="1"/>
              <a:t>Boulton</a:t>
            </a:r>
            <a:r>
              <a:rPr lang="en-CA" dirty="0"/>
              <a:t>, 2005</a:t>
            </a:r>
            <a:r>
              <a:rPr lang="en-AU" dirty="0"/>
              <a:t>). </a:t>
            </a:r>
            <a:endParaRPr lang="en-CA" dirty="0"/>
          </a:p>
          <a:p>
            <a:endParaRPr lang="en-CA" i="1" dirty="0" smtClean="0"/>
          </a:p>
          <a:p>
            <a:endParaRPr lang="en-AU" dirty="0" smtClean="0"/>
          </a:p>
        </p:txBody>
      </p:sp>
      <p:sp>
        <p:nvSpPr>
          <p:cNvPr id="16" name="Text Placeholder 15"/>
          <p:cNvSpPr>
            <a:spLocks noGrp="1"/>
          </p:cNvSpPr>
          <p:nvPr>
            <p:ph type="body" sz="quarter" idx="107"/>
          </p:nvPr>
        </p:nvSpPr>
        <p:spPr>
          <a:xfrm>
            <a:off x="557666" y="32731684"/>
            <a:ext cx="14365178" cy="8725161"/>
          </a:xfrm>
        </p:spPr>
        <p:txBody>
          <a:bodyPr/>
          <a:lstStyle/>
          <a:p>
            <a:endParaRPr lang="en-CA" i="1" dirty="0" smtClean="0"/>
          </a:p>
          <a:p>
            <a:r>
              <a:rPr lang="en-AU" i="1" dirty="0" smtClean="0"/>
              <a:t>Participants</a:t>
            </a:r>
          </a:p>
          <a:p>
            <a:endParaRPr lang="en-CA" dirty="0"/>
          </a:p>
          <a:p>
            <a:r>
              <a:rPr lang="en-AU" dirty="0"/>
              <a:t>Participants were 903</a:t>
            </a:r>
            <a:r>
              <a:rPr lang="en-CA" dirty="0"/>
              <a:t> (464 males; 439 females) high school students from five high schools in a Catholic Diocese of New South Wales, Australia, specifically in the Wollongong and South-Western Sydney area. Students completed questionnaires on emotional awareness and social support network size and quality annually for three years, from Grade 9 to Grade 12. </a:t>
            </a:r>
          </a:p>
          <a:p>
            <a:r>
              <a:rPr lang="en-AU" i="1" dirty="0"/>
              <a:t> </a:t>
            </a:r>
            <a:endParaRPr lang="en-CA" dirty="0"/>
          </a:p>
          <a:p>
            <a:r>
              <a:rPr lang="en-AU" i="1" dirty="0" smtClean="0"/>
              <a:t>Measures</a:t>
            </a:r>
          </a:p>
          <a:p>
            <a:endParaRPr lang="en-CA" dirty="0"/>
          </a:p>
          <a:p>
            <a:r>
              <a:rPr lang="en-CA" i="1" dirty="0"/>
              <a:t>Emotional Awareness. </a:t>
            </a:r>
            <a:r>
              <a:rPr lang="en-CA" dirty="0"/>
              <a:t> </a:t>
            </a:r>
            <a:endParaRPr lang="en-CA" dirty="0" smtClean="0"/>
          </a:p>
          <a:p>
            <a:r>
              <a:rPr lang="en-CA" i="1" dirty="0" smtClean="0"/>
              <a:t>Toronto </a:t>
            </a:r>
            <a:r>
              <a:rPr lang="en-CA" i="1" dirty="0"/>
              <a:t>Alexithymia Scale </a:t>
            </a:r>
            <a:r>
              <a:rPr lang="en-CA" dirty="0"/>
              <a:t>(</a:t>
            </a:r>
            <a:r>
              <a:rPr lang="en-CA" dirty="0" err="1"/>
              <a:t>Bagby</a:t>
            </a:r>
            <a:r>
              <a:rPr lang="en-CA" dirty="0"/>
              <a:t>, Parker, &amp; Taylor, 1994) </a:t>
            </a:r>
            <a:endParaRPr lang="en-CA" dirty="0" smtClean="0"/>
          </a:p>
          <a:p>
            <a:endParaRPr lang="en-CA" dirty="0"/>
          </a:p>
          <a:p>
            <a:r>
              <a:rPr lang="en-CA" i="1" dirty="0"/>
              <a:t>Perceived social support network size and quality.</a:t>
            </a:r>
            <a:endParaRPr lang="en-CA" dirty="0"/>
          </a:p>
          <a:p>
            <a:r>
              <a:rPr lang="en-CA" dirty="0"/>
              <a:t>4-item version of the </a:t>
            </a:r>
            <a:r>
              <a:rPr lang="en-CA" i="1" dirty="0"/>
              <a:t>Social Support Questionnaire </a:t>
            </a:r>
            <a:r>
              <a:rPr lang="en-CA" dirty="0"/>
              <a:t>(</a:t>
            </a:r>
            <a:r>
              <a:rPr lang="en-CA" i="1" dirty="0"/>
              <a:t>SSQ</a:t>
            </a:r>
            <a:r>
              <a:rPr lang="en-CA" dirty="0"/>
              <a:t>; </a:t>
            </a:r>
            <a:r>
              <a:rPr lang="en-CA" dirty="0" err="1"/>
              <a:t>Ciarrochi</a:t>
            </a:r>
            <a:r>
              <a:rPr lang="en-CA" dirty="0"/>
              <a:t> &amp; Chan, 2001; </a:t>
            </a:r>
            <a:r>
              <a:rPr lang="en-CA" dirty="0" err="1"/>
              <a:t>Sarason</a:t>
            </a:r>
            <a:r>
              <a:rPr lang="en-CA" dirty="0"/>
              <a:t>, Levine, Basham, &amp; </a:t>
            </a:r>
            <a:r>
              <a:rPr lang="en-CA" dirty="0" err="1"/>
              <a:t>Sarason</a:t>
            </a:r>
            <a:r>
              <a:rPr lang="en-CA" dirty="0"/>
              <a:t>, 1983)</a:t>
            </a:r>
          </a:p>
        </p:txBody>
      </p:sp>
      <p:sp>
        <p:nvSpPr>
          <p:cNvPr id="17" name="Text Placeholder 16"/>
          <p:cNvSpPr>
            <a:spLocks noGrp="1"/>
          </p:cNvSpPr>
          <p:nvPr>
            <p:ph type="body" sz="quarter" idx="116"/>
          </p:nvPr>
        </p:nvSpPr>
        <p:spPr/>
        <p:txBody>
          <a:bodyPr/>
          <a:lstStyle/>
          <a:p>
            <a:endParaRPr lang="en-US"/>
          </a:p>
        </p:txBody>
      </p:sp>
      <p:sp>
        <p:nvSpPr>
          <p:cNvPr id="18" name="Text Placeholder 17"/>
          <p:cNvSpPr>
            <a:spLocks noGrp="1"/>
          </p:cNvSpPr>
          <p:nvPr>
            <p:ph type="body" sz="quarter" idx="117"/>
          </p:nvPr>
        </p:nvSpPr>
        <p:spPr/>
        <p:txBody>
          <a:bodyPr/>
          <a:lstStyle/>
          <a:p>
            <a:endParaRPr lang="en-US"/>
          </a:p>
        </p:txBody>
      </p:sp>
      <p:sp>
        <p:nvSpPr>
          <p:cNvPr id="19" name="Text Placeholder 18"/>
          <p:cNvSpPr>
            <a:spLocks noGrp="1"/>
          </p:cNvSpPr>
          <p:nvPr>
            <p:ph type="body" sz="quarter" idx="118"/>
          </p:nvPr>
        </p:nvSpPr>
        <p:spPr/>
        <p:txBody>
          <a:bodyPr/>
          <a:lstStyle/>
          <a:p>
            <a:endParaRPr lang="en-US"/>
          </a:p>
        </p:txBody>
      </p:sp>
      <p:sp>
        <p:nvSpPr>
          <p:cNvPr id="20" name="Text Placeholder 19"/>
          <p:cNvSpPr>
            <a:spLocks noGrp="1"/>
          </p:cNvSpPr>
          <p:nvPr>
            <p:ph type="body" sz="quarter" idx="119"/>
          </p:nvPr>
        </p:nvSpPr>
        <p:spPr/>
        <p:txBody>
          <a:bodyPr/>
          <a:lstStyle/>
          <a:p>
            <a:endParaRPr lang="en-US"/>
          </a:p>
        </p:txBody>
      </p:sp>
      <p:sp>
        <p:nvSpPr>
          <p:cNvPr id="21" name="Text Placeholder 20"/>
          <p:cNvSpPr>
            <a:spLocks noGrp="1"/>
          </p:cNvSpPr>
          <p:nvPr>
            <p:ph type="body" sz="quarter" idx="120"/>
          </p:nvPr>
        </p:nvSpPr>
        <p:spPr/>
        <p:txBody>
          <a:bodyPr/>
          <a:lstStyle/>
          <a:p>
            <a:endParaRPr lang="en-US"/>
          </a:p>
        </p:txBody>
      </p:sp>
      <p:sp>
        <p:nvSpPr>
          <p:cNvPr id="22" name="Text Placeholder 21"/>
          <p:cNvSpPr>
            <a:spLocks noGrp="1"/>
          </p:cNvSpPr>
          <p:nvPr>
            <p:ph type="body" sz="quarter" idx="121"/>
          </p:nvPr>
        </p:nvSpPr>
        <p:spPr/>
        <p:txBody>
          <a:bodyPr/>
          <a:lstStyle/>
          <a:p>
            <a:endParaRPr lang="en-US"/>
          </a:p>
        </p:txBody>
      </p:sp>
      <p:sp>
        <p:nvSpPr>
          <p:cNvPr id="23" name="Text Placeholder 22"/>
          <p:cNvSpPr>
            <a:spLocks noGrp="1"/>
          </p:cNvSpPr>
          <p:nvPr>
            <p:ph type="body" sz="quarter" idx="122"/>
          </p:nvPr>
        </p:nvSpPr>
        <p:spPr/>
        <p:txBody>
          <a:bodyPr/>
          <a:lstStyle/>
          <a:p>
            <a:endParaRPr lang="en-US"/>
          </a:p>
        </p:txBody>
      </p:sp>
      <p:sp>
        <p:nvSpPr>
          <p:cNvPr id="24" name="Text Placeholder 23"/>
          <p:cNvSpPr>
            <a:spLocks noGrp="1"/>
          </p:cNvSpPr>
          <p:nvPr>
            <p:ph type="body" sz="quarter" idx="123"/>
          </p:nvPr>
        </p:nvSpPr>
        <p:spPr/>
        <p:txBody>
          <a:bodyPr/>
          <a:lstStyle/>
          <a:p>
            <a:endParaRPr lang="en-US"/>
          </a:p>
        </p:txBody>
      </p:sp>
      <p:sp>
        <p:nvSpPr>
          <p:cNvPr id="25" name="Text Placeholder 24"/>
          <p:cNvSpPr>
            <a:spLocks noGrp="1"/>
          </p:cNvSpPr>
          <p:nvPr>
            <p:ph type="body" sz="quarter" idx="124"/>
          </p:nvPr>
        </p:nvSpPr>
        <p:spPr>
          <a:xfrm>
            <a:off x="15676403" y="19998632"/>
            <a:ext cx="6787818" cy="1744788"/>
          </a:xfrm>
        </p:spPr>
        <p:txBody>
          <a:bodyPr/>
          <a:lstStyle/>
          <a:p>
            <a:r>
              <a:rPr lang="en-AU" sz="1800" dirty="0" smtClean="0"/>
              <a:t>Figure 1. Factor loadings and paths invariant over time for emotional awareness and social support network size</a:t>
            </a:r>
          </a:p>
          <a:p>
            <a:r>
              <a:rPr lang="en-AU" sz="1200" dirty="0" smtClean="0"/>
              <a:t>*</a:t>
            </a:r>
            <a:r>
              <a:rPr lang="en-AU" sz="1200" i="1" dirty="0" smtClean="0"/>
              <a:t>p</a:t>
            </a:r>
            <a:r>
              <a:rPr lang="en-AU" sz="1200" dirty="0" smtClean="0"/>
              <a:t> ≤ .01, **</a:t>
            </a:r>
            <a:r>
              <a:rPr lang="en-AU" sz="1200" i="1" dirty="0" smtClean="0"/>
              <a:t>p</a:t>
            </a:r>
            <a:r>
              <a:rPr lang="en-AU" sz="1200" dirty="0" smtClean="0"/>
              <a:t> &lt; .001 </a:t>
            </a:r>
          </a:p>
          <a:p>
            <a:endParaRPr lang="en-US" dirty="0"/>
          </a:p>
        </p:txBody>
      </p:sp>
      <p:sp>
        <p:nvSpPr>
          <p:cNvPr id="26" name="Text Placeholder 25"/>
          <p:cNvSpPr>
            <a:spLocks noGrp="1"/>
          </p:cNvSpPr>
          <p:nvPr>
            <p:ph type="body" sz="quarter" idx="125"/>
          </p:nvPr>
        </p:nvSpPr>
        <p:spPr>
          <a:xfrm>
            <a:off x="53501222" y="36887738"/>
            <a:ext cx="14365178" cy="667570"/>
          </a:xfrm>
        </p:spPr>
        <p:txBody>
          <a:bodyPr/>
          <a:lstStyle/>
          <a:p>
            <a:r>
              <a:rPr lang="en-CA" sz="1400" dirty="0"/>
              <a:t>I would like to thank Dr. Joseph </a:t>
            </a:r>
            <a:r>
              <a:rPr lang="en-CA" sz="1400" dirty="0" err="1"/>
              <a:t>Ciarrochi</a:t>
            </a:r>
            <a:r>
              <a:rPr lang="en-CA" sz="1400" dirty="0"/>
              <a:t>, Dr. Patrick Heaven, </a:t>
            </a:r>
            <a:r>
              <a:rPr lang="en-CA" sz="1400" dirty="0" smtClean="0"/>
              <a:t>Dr. Frank Deane, Dr</a:t>
            </a:r>
            <a:r>
              <a:rPr lang="en-CA" sz="1400" dirty="0"/>
              <a:t>. Linda </a:t>
            </a:r>
            <a:r>
              <a:rPr lang="en-CA" sz="1400" dirty="0" err="1"/>
              <a:t>Bilich</a:t>
            </a:r>
            <a:r>
              <a:rPr lang="en-CA" sz="1400" dirty="0"/>
              <a:t>, and </a:t>
            </a:r>
            <a:r>
              <a:rPr lang="en-CA" sz="1400" dirty="0" smtClean="0"/>
              <a:t>the </a:t>
            </a:r>
            <a:r>
              <a:rPr lang="en-CA" sz="1400" dirty="0" err="1" smtClean="0"/>
              <a:t>Illawarra</a:t>
            </a:r>
            <a:r>
              <a:rPr lang="en-CA" sz="1400" dirty="0" smtClean="0"/>
              <a:t> </a:t>
            </a:r>
            <a:r>
              <a:rPr lang="en-CA" sz="1400" dirty="0"/>
              <a:t>Institute of Mental Health </a:t>
            </a:r>
            <a:r>
              <a:rPr lang="en-CA" sz="1400" dirty="0" smtClean="0"/>
              <a:t>for </a:t>
            </a:r>
            <a:r>
              <a:rPr lang="en-CA" sz="1400" dirty="0"/>
              <a:t>their help with this study. </a:t>
            </a:r>
          </a:p>
        </p:txBody>
      </p:sp>
      <p:sp>
        <p:nvSpPr>
          <p:cNvPr id="27" name="Picture Placeholder 26"/>
          <p:cNvSpPr>
            <a:spLocks noGrp="1"/>
          </p:cNvSpPr>
          <p:nvPr>
            <p:ph type="pic" sz="quarter" idx="115"/>
          </p:nvPr>
        </p:nvSpPr>
        <p:spPr/>
      </p:sp>
      <p:sp>
        <p:nvSpPr>
          <p:cNvPr id="28" name="Picture Placeholder 27"/>
          <p:cNvSpPr>
            <a:spLocks noGrp="1"/>
          </p:cNvSpPr>
          <p:nvPr>
            <p:ph type="pic" sz="quarter" idx="126"/>
          </p:nvPr>
        </p:nvSpPr>
        <p:spPr/>
      </p:sp>
      <p:sp>
        <p:nvSpPr>
          <p:cNvPr id="29" name="Picture Placeholder 28"/>
          <p:cNvSpPr>
            <a:spLocks noGrp="1"/>
          </p:cNvSpPr>
          <p:nvPr>
            <p:ph type="pic" sz="quarter" idx="127"/>
          </p:nvPr>
        </p:nvSpPr>
        <p:spPr/>
      </p:sp>
      <p:sp>
        <p:nvSpPr>
          <p:cNvPr id="30" name="Picture Placeholder 29"/>
          <p:cNvSpPr>
            <a:spLocks noGrp="1"/>
          </p:cNvSpPr>
          <p:nvPr>
            <p:ph type="pic" sz="quarter" idx="128"/>
          </p:nvPr>
        </p:nvSpPr>
        <p:spPr/>
      </p:sp>
      <p:sp>
        <p:nvSpPr>
          <p:cNvPr id="31" name="Picture Placeholder 30"/>
          <p:cNvSpPr>
            <a:spLocks noGrp="1"/>
          </p:cNvSpPr>
          <p:nvPr>
            <p:ph type="pic" sz="quarter" idx="129"/>
          </p:nvPr>
        </p:nvSpPr>
        <p:spPr/>
      </p:sp>
      <p:sp>
        <p:nvSpPr>
          <p:cNvPr id="32" name="Picture Placeholder 31"/>
          <p:cNvSpPr>
            <a:spLocks noGrp="1"/>
          </p:cNvSpPr>
          <p:nvPr>
            <p:ph type="pic" sz="quarter" idx="130"/>
          </p:nvPr>
        </p:nvSpPr>
        <p:spPr/>
      </p:sp>
      <p:sp>
        <p:nvSpPr>
          <p:cNvPr id="33" name="Picture Placeholder 32"/>
          <p:cNvSpPr>
            <a:spLocks noGrp="1"/>
          </p:cNvSpPr>
          <p:nvPr>
            <p:ph type="pic" sz="quarter" idx="131"/>
          </p:nvPr>
        </p:nvSpPr>
        <p:spPr/>
      </p:sp>
      <p:sp>
        <p:nvSpPr>
          <p:cNvPr id="34" name="Picture Placeholder 33"/>
          <p:cNvSpPr>
            <a:spLocks noGrp="1"/>
          </p:cNvSpPr>
          <p:nvPr>
            <p:ph type="pic" sz="quarter" idx="132"/>
          </p:nvPr>
        </p:nvSpPr>
        <p:spPr/>
      </p:sp>
      <p:sp>
        <p:nvSpPr>
          <p:cNvPr id="35" name="Picture Placeholder 34"/>
          <p:cNvSpPr>
            <a:spLocks noGrp="1"/>
          </p:cNvSpPr>
          <p:nvPr>
            <p:ph type="pic" sz="quarter" idx="133"/>
          </p:nvPr>
        </p:nvSpPr>
        <p:spPr/>
      </p:sp>
      <p:sp>
        <p:nvSpPr>
          <p:cNvPr id="36" name="Picture Placeholder 35"/>
          <p:cNvSpPr>
            <a:spLocks noGrp="1"/>
          </p:cNvSpPr>
          <p:nvPr>
            <p:ph type="pic" sz="quarter" idx="134"/>
          </p:nvPr>
        </p:nvSpPr>
        <p:spPr/>
      </p:sp>
      <p:sp>
        <p:nvSpPr>
          <p:cNvPr id="37" name="Picture Placeholder 36"/>
          <p:cNvSpPr>
            <a:spLocks noGrp="1"/>
          </p:cNvSpPr>
          <p:nvPr>
            <p:ph type="pic" sz="quarter" idx="135"/>
          </p:nvPr>
        </p:nvSpPr>
        <p:spPr/>
      </p:sp>
      <p:sp>
        <p:nvSpPr>
          <p:cNvPr id="38" name="Text Placeholder 37"/>
          <p:cNvSpPr>
            <a:spLocks noGrp="1"/>
          </p:cNvSpPr>
          <p:nvPr>
            <p:ph type="body" sz="quarter" idx="136"/>
          </p:nvPr>
        </p:nvSpPr>
        <p:spPr/>
        <p:txBody>
          <a:bodyPr/>
          <a:lstStyle/>
          <a:p>
            <a:endParaRPr lang="en-US"/>
          </a:p>
        </p:txBody>
      </p:sp>
      <p:sp>
        <p:nvSpPr>
          <p:cNvPr id="39" name="Text Placeholder 38"/>
          <p:cNvSpPr>
            <a:spLocks noGrp="1"/>
          </p:cNvSpPr>
          <p:nvPr>
            <p:ph type="body" sz="quarter" idx="137"/>
          </p:nvPr>
        </p:nvSpPr>
        <p:spPr/>
        <p:txBody>
          <a:bodyPr/>
          <a:lstStyle/>
          <a:p>
            <a:endParaRPr lang="en-US"/>
          </a:p>
        </p:txBody>
      </p:sp>
      <p:sp>
        <p:nvSpPr>
          <p:cNvPr id="40" name="Text Placeholder 39"/>
          <p:cNvSpPr>
            <a:spLocks noGrp="1"/>
          </p:cNvSpPr>
          <p:nvPr>
            <p:ph type="body" sz="quarter" idx="138"/>
          </p:nvPr>
        </p:nvSpPr>
        <p:spPr/>
        <p:txBody>
          <a:bodyPr/>
          <a:lstStyle/>
          <a:p>
            <a:endParaRPr lang="en-US"/>
          </a:p>
        </p:txBody>
      </p:sp>
      <p:sp>
        <p:nvSpPr>
          <p:cNvPr id="41" name="Text Placeholder 40"/>
          <p:cNvSpPr>
            <a:spLocks noGrp="1"/>
          </p:cNvSpPr>
          <p:nvPr>
            <p:ph type="body" sz="quarter" idx="139"/>
          </p:nvPr>
        </p:nvSpPr>
        <p:spPr/>
        <p:txBody>
          <a:bodyPr/>
          <a:lstStyle/>
          <a:p>
            <a:endParaRPr lang="en-US"/>
          </a:p>
        </p:txBody>
      </p:sp>
      <p:sp>
        <p:nvSpPr>
          <p:cNvPr id="42" name="Text Placeholder 41"/>
          <p:cNvSpPr>
            <a:spLocks noGrp="1"/>
          </p:cNvSpPr>
          <p:nvPr>
            <p:ph type="body" sz="quarter" idx="140"/>
          </p:nvPr>
        </p:nvSpPr>
        <p:spPr/>
        <p:txBody>
          <a:bodyPr/>
          <a:lstStyle/>
          <a:p>
            <a:endParaRPr lang="en-US"/>
          </a:p>
        </p:txBody>
      </p:sp>
      <p:sp>
        <p:nvSpPr>
          <p:cNvPr id="43" name="Text Placeholder 42"/>
          <p:cNvSpPr>
            <a:spLocks noGrp="1"/>
          </p:cNvSpPr>
          <p:nvPr>
            <p:ph type="body" sz="quarter" idx="141"/>
          </p:nvPr>
        </p:nvSpPr>
        <p:spPr/>
        <p:txBody>
          <a:bodyPr/>
          <a:lstStyle/>
          <a:p>
            <a:endParaRPr lang="en-US"/>
          </a:p>
        </p:txBody>
      </p:sp>
      <p:sp>
        <p:nvSpPr>
          <p:cNvPr id="44" name="Text Placeholder 43"/>
          <p:cNvSpPr>
            <a:spLocks noGrp="1"/>
          </p:cNvSpPr>
          <p:nvPr>
            <p:ph type="body" sz="quarter" idx="142"/>
          </p:nvPr>
        </p:nvSpPr>
        <p:spPr/>
        <p:txBody>
          <a:bodyPr/>
          <a:lstStyle/>
          <a:p>
            <a:endParaRPr lang="en-US"/>
          </a:p>
        </p:txBody>
      </p:sp>
      <p:sp>
        <p:nvSpPr>
          <p:cNvPr id="45" name="Text Placeholder 44"/>
          <p:cNvSpPr>
            <a:spLocks noGrp="1"/>
          </p:cNvSpPr>
          <p:nvPr>
            <p:ph type="body" sz="quarter" idx="143"/>
          </p:nvPr>
        </p:nvSpPr>
        <p:spPr/>
        <p:txBody>
          <a:bodyPr/>
          <a:lstStyle/>
          <a:p>
            <a:endParaRPr lang="en-US"/>
          </a:p>
        </p:txBody>
      </p:sp>
      <p:sp>
        <p:nvSpPr>
          <p:cNvPr id="46" name="Text Placeholder 45"/>
          <p:cNvSpPr>
            <a:spLocks noGrp="1"/>
          </p:cNvSpPr>
          <p:nvPr>
            <p:ph type="body" sz="quarter" idx="144"/>
          </p:nvPr>
        </p:nvSpPr>
        <p:spPr/>
        <p:txBody>
          <a:bodyPr/>
          <a:lstStyle/>
          <a:p>
            <a:endParaRPr lang="en-US"/>
          </a:p>
        </p:txBody>
      </p:sp>
      <p:sp>
        <p:nvSpPr>
          <p:cNvPr id="47" name="Text Placeholder 46"/>
          <p:cNvSpPr>
            <a:spLocks noGrp="1"/>
          </p:cNvSpPr>
          <p:nvPr>
            <p:ph type="body" sz="quarter" idx="145"/>
          </p:nvPr>
        </p:nvSpPr>
        <p:spPr/>
        <p:txBody>
          <a:bodyPr/>
          <a:lstStyle/>
          <a:p>
            <a:endParaRPr lang="en-US"/>
          </a:p>
        </p:txBody>
      </p:sp>
      <p:sp>
        <p:nvSpPr>
          <p:cNvPr id="48" name="Text Placeholder 47"/>
          <p:cNvSpPr>
            <a:spLocks noGrp="1"/>
          </p:cNvSpPr>
          <p:nvPr>
            <p:ph type="body" sz="quarter" idx="146"/>
          </p:nvPr>
        </p:nvSpPr>
        <p:spPr/>
        <p:txBody>
          <a:bodyPr/>
          <a:lstStyle/>
          <a:p>
            <a:endParaRPr lang="en-US"/>
          </a:p>
        </p:txBody>
      </p:sp>
      <p:sp>
        <p:nvSpPr>
          <p:cNvPr id="49" name="Text Placeholder 48"/>
          <p:cNvSpPr>
            <a:spLocks noGrp="1"/>
          </p:cNvSpPr>
          <p:nvPr>
            <p:ph type="body" sz="quarter" idx="147"/>
          </p:nvPr>
        </p:nvSpPr>
        <p:spPr/>
        <p:txBody>
          <a:bodyPr/>
          <a:lstStyle/>
          <a:p>
            <a:endParaRPr lang="en-US" dirty="0"/>
          </a:p>
        </p:txBody>
      </p:sp>
      <p:sp>
        <p:nvSpPr>
          <p:cNvPr id="50" name="Text Placeholder 49"/>
          <p:cNvSpPr>
            <a:spLocks noGrp="1"/>
          </p:cNvSpPr>
          <p:nvPr>
            <p:ph type="body" sz="quarter" idx="148"/>
          </p:nvPr>
        </p:nvSpPr>
        <p:spPr>
          <a:xfrm>
            <a:off x="53514363" y="34046458"/>
            <a:ext cx="14352037" cy="800265"/>
          </a:xfrm>
        </p:spPr>
        <p:txBody>
          <a:bodyPr/>
          <a:lstStyle/>
          <a:p>
            <a:r>
              <a:rPr lang="en-US" dirty="0" smtClean="0"/>
              <a:t>ACKNOWLEDGMENTS</a:t>
            </a:r>
            <a:endParaRPr lang="en-US" dirty="0"/>
          </a:p>
        </p:txBody>
      </p:sp>
      <p:sp>
        <p:nvSpPr>
          <p:cNvPr id="51" name="Text Placeholder 50"/>
          <p:cNvSpPr>
            <a:spLocks noGrp="1"/>
          </p:cNvSpPr>
          <p:nvPr>
            <p:ph type="body" sz="quarter" idx="149"/>
          </p:nvPr>
        </p:nvSpPr>
        <p:spPr>
          <a:xfrm>
            <a:off x="589197" y="32404415"/>
            <a:ext cx="14352037" cy="800265"/>
          </a:xfrm>
        </p:spPr>
        <p:txBody>
          <a:bodyPr/>
          <a:lstStyle/>
          <a:p>
            <a:r>
              <a:rPr lang="en-US" dirty="0" smtClean="0"/>
              <a:t>METHOD</a:t>
            </a:r>
            <a:endParaRPr lang="en-US" dirty="0"/>
          </a:p>
        </p:txBody>
      </p:sp>
      <p:sp>
        <p:nvSpPr>
          <p:cNvPr id="52" name="Text Placeholder 51"/>
          <p:cNvSpPr>
            <a:spLocks noGrp="1"/>
          </p:cNvSpPr>
          <p:nvPr>
            <p:ph type="body" sz="quarter" idx="150"/>
          </p:nvPr>
        </p:nvSpPr>
        <p:spPr>
          <a:xfrm>
            <a:off x="4092176" y="3658604"/>
            <a:ext cx="22072205" cy="1445106"/>
          </a:xfrm>
        </p:spPr>
        <p:txBody>
          <a:bodyPr/>
          <a:lstStyle/>
          <a:p>
            <a:pPr>
              <a:spcBef>
                <a:spcPts val="0"/>
              </a:spcBef>
            </a:pPr>
            <a:r>
              <a:rPr lang="en-US" sz="4700" dirty="0" smtClean="0"/>
              <a:t>University of Wollongong</a:t>
            </a:r>
          </a:p>
          <a:p>
            <a:pPr>
              <a:spcBef>
                <a:spcPts val="0"/>
              </a:spcBef>
            </a:pPr>
            <a:r>
              <a:rPr lang="en-US" sz="4700" dirty="0" smtClean="0"/>
              <a:t>Wollongong , Australia </a:t>
            </a:r>
            <a:endParaRPr lang="en-US" sz="4700" dirty="0"/>
          </a:p>
        </p:txBody>
      </p:sp>
      <p:sp>
        <p:nvSpPr>
          <p:cNvPr id="53" name="Text Placeholder 52"/>
          <p:cNvSpPr>
            <a:spLocks noGrp="1"/>
          </p:cNvSpPr>
          <p:nvPr>
            <p:ph type="body" sz="quarter" idx="151"/>
          </p:nvPr>
        </p:nvSpPr>
        <p:spPr>
          <a:xfrm>
            <a:off x="4092176" y="2719709"/>
            <a:ext cx="22072205" cy="1275776"/>
          </a:xfrm>
        </p:spPr>
        <p:txBody>
          <a:bodyPr/>
          <a:lstStyle/>
          <a:p>
            <a:r>
              <a:rPr lang="en-US" sz="5000" dirty="0" smtClean="0"/>
              <a:t>Claire </a:t>
            </a:r>
            <a:r>
              <a:rPr lang="en-US" sz="5000" dirty="0" err="1" smtClean="0"/>
              <a:t>Rowsell</a:t>
            </a:r>
            <a:r>
              <a:rPr lang="en-US" sz="5000" dirty="0" smtClean="0"/>
              <a:t>, Joseph </a:t>
            </a:r>
            <a:r>
              <a:rPr lang="en-US" sz="5000" dirty="0" err="1" smtClean="0"/>
              <a:t>Ciarrochi</a:t>
            </a:r>
            <a:r>
              <a:rPr lang="en-US" sz="5000" dirty="0" smtClean="0"/>
              <a:t>, Frank Deane &amp; Patrick Heaven </a:t>
            </a:r>
            <a:endParaRPr lang="en-US" sz="5000" dirty="0"/>
          </a:p>
        </p:txBody>
      </p:sp>
      <p:pic>
        <p:nvPicPr>
          <p:cNvPr id="54" name="Picture 76" descr="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13142" y="3719818"/>
            <a:ext cx="5886748" cy="132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Rectangle 3"/>
          <p:cNvSpPr>
            <a:spLocks noChangeArrowheads="1"/>
          </p:cNvSpPr>
          <p:nvPr/>
        </p:nvSpPr>
        <p:spPr bwMode="auto">
          <a:xfrm>
            <a:off x="31104769" y="6633462"/>
            <a:ext cx="70118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CA" sz="2800" i="1" dirty="0" smtClean="0">
                <a:latin typeface="Calibri" pitchFamily="34" charset="0"/>
                <a:cs typeface="Times New Roman" pitchFamily="18" charset="0"/>
              </a:rPr>
              <a:t>Figure 1.  </a:t>
            </a:r>
            <a:r>
              <a:rPr kumimoji="0" lang="en-CA" sz="28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Correlations between</a:t>
            </a:r>
            <a:r>
              <a:rPr kumimoji="0" lang="en-CA" sz="2800" b="0" i="1"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study variables.</a:t>
            </a:r>
            <a:endParaRPr kumimoji="0" lang="en-CA" sz="2800" b="0" i="1"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57"/>
          <p:cNvSpPr/>
          <p:nvPr/>
        </p:nvSpPr>
        <p:spPr>
          <a:xfrm>
            <a:off x="32846134" y="9301655"/>
            <a:ext cx="7402925" cy="707886"/>
          </a:xfrm>
          <a:prstGeom prst="rect">
            <a:avLst/>
          </a:prstGeom>
        </p:spPr>
        <p:txBody>
          <a:bodyPr wrap="square">
            <a:spAutoFit/>
          </a:bodyPr>
          <a:lstStyle/>
          <a:p>
            <a:pPr lvl="0" eaLnBrk="0" fontAlgn="base" hangingPunct="0">
              <a:spcBef>
                <a:spcPct val="0"/>
              </a:spcBef>
              <a:spcAft>
                <a:spcPct val="0"/>
              </a:spcAft>
            </a:pP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Male </a:t>
            </a:r>
            <a:r>
              <a:rPr kumimoji="0" lang="en-CA"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crrelations</a:t>
            </a: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along the top, female</a:t>
            </a:r>
            <a:r>
              <a:rPr kumimoji="0" lang="en-CA" sz="2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correlations </a:t>
            </a: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along the bottom</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 &lt; .05, **p &lt; .01</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10983" y="24847982"/>
            <a:ext cx="5219183" cy="3084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043717" y="35726513"/>
            <a:ext cx="5860394" cy="3657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76" descr="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602" y="3719818"/>
            <a:ext cx="5886748" cy="132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journeymart.com/gifs/holidays-ideas/festivals/friendship-day.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810983" y="1114425"/>
            <a:ext cx="10007006" cy="45811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RSdvgYVYkgF_rxZFEdVuYBPDdO00INkgmkatwwaCRdRWHEHQc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10983" y="17775373"/>
            <a:ext cx="6027592" cy="40110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S_1XJykDQz_3YoKquZKyxSZEOV7Ng3ZdmaWbDy01wBlFBNl2pecQ"/>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588129" y="14889073"/>
            <a:ext cx="4167948" cy="314034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8" descr="data:image/jpeg;base64,/9j/4AAQSkZJRgABAQAAAQABAAD/2wCEAAkGBhQSEBUUExMUFRQVFxwYFhUYFxgZFxgcGBQXFxoZHBgYHCYeFxojGhcUIC8gJCcpLCwtGB49NTAqNSYrLCkBCQoKDgwOGg8PGiwiHyQqLC0uLyo0LCwsKTE1KTQsLCwqLCwpKSksKSksLCwsLDQsLC0sLCwpLCwsLCwpLCwsKf/AABEIAOEA4QMBIgACEQEDEQH/xAAcAAEAAwADAQEAAAAAAAAAAAAABQYHAwQIAgH/xABNEAACAQMBBQUEBgYGBgoDAAABAgMABBEFBhIhMUEHEyJRYTJScYEUI0JikaEIM3KCscEVU5KistEkNENjk+EWF3ODs8LS0/DxNURV/8QAGwEBAAIDAQEAAAAAAAAAAAAAAAMEAQIFBgf/xAAxEQACAgEDAgMFCAMBAAAAAAAAAQIDEQQSMSFBBVFhEyJxkbEUMoGhwdHh8AYj8UL/2gAMAwEAAhEDEQA/ANxpSlAKUpQClKUApSlAKUzUbdbS2sRxJcwIfJpUB/AmgJKlQ8e2NkxwLy1J8hNH/wCqpSG4VxlWDDzBBH4igOSmare2+20WmwB2UySyHchhX25H8h5AZGTg8xzJAqlf9H9Xvx3l3qDWatxFtbAgqPJnDAk+eS38qr36mrTrNksG0YuXBrGa/aydNgL+DxW2s3W+Psz5kjPxBZh/dNSGi9pU9vMlrq8KwO/CK6T/AFeQ+p+wf8+IWo6NbRe8Vyy/IzKEo8mkUpSrhoKUpQClKUApSlAKUpQClKUApSlAKUpQClKUApSoHbLbGDTbYzTH0jjHtSN0UfzPICgJTUdTit42lmkWONRlnYgAfM9fTrWaXvaxc3shh0e1MgBw11MCsS+oBx/eOfu1Fabszda1It5qjMlv7UFmpKjdPJm6gEdfab7oxWk2lmkSLHGioijCooAUfACuHrfF4Utwq96X5L9yaFTl1ZQm7N7y78WpanPJnnFB4Ix6cgv4JUfp2yOgiZoWRg6yNGGnkkRJGTg3duCqOQ3Ajnkcqvu02sG3gJjG9PIRFbp70r8F+Q4sfRTTS9BjitEtmCyoq4ffUMJGJLO7BsglnLN86q6Seo1kZTsm0u23oTezWcIhJOyLS2X/AFXA6FZJf47+DUXN2NRRnfsby5tJOmH3l+eN1vzNWI7CWYz3cbwk/wBRNNFj4KjhR+FZ12pavdabLDHbXt3uyIWYSSb+MNujDFcj8TU0NJq4y9y5v4/1mJxSWWjku5L/AE+/iu9URr2GFDHHPFgiPePtld0ePBI8WM5Hi4CtW0bWobuETQSLJGeo5g+6w5qw8jXl+82zvpQRJd3DAjBBlfBB4EEA4Iqa2Q2lksWF1b5MYKpd2+TulTwDjPLJzg/ZbhybFSazwyeqhuk1vS7cP8OxDG1QfoelK6GuaHFdwPBOu9G44+YPRlPRh0P8q5dM1KO4hjmibejkUMp9D5+RHEEdCDXaryCcq5dOjX5F3o0UjYzaqXT7ldL1B8qeFndH2ZFzgRsTyYcAPI8PdJ1KqXtZstFf2zQyjHWNx7UbdGH8x1HyxVrPtAv9Ji7rUrWS4ij8KXkRyGHJd/e+1yGWIPmCeNe18P8AEY6mO2TxP6+qKVlbi/Q12lV7Yza06hD34tpYYj7DS7uZOeSoUk7o8zz6cqsNdYiFKUoBSlKAUpSgFKUoBSlKAUpSgFKhdptsrXT0D3Mypn2V4l2x7qDifjyqnntzt+YstQMf9YIV3ceft8qw2lyDQ728SGN5JGCoilmY8gFGSfwFYzs7aPrl+2o3Sn6JCxS0gb2TunmRyIBwW82wOS4r67RO0WLVLaCysJGL3cwSUFWVkUEcGBHIsQeBPBDWi6TpaW0EcEQwkShV+XU+pOSfUmuN4vrHRXshzL8kTVQ3PLO3XHc3KxozuwVEBZmJwFAGSSegr5vLxIo2kkdURBlmY4UDzJrBe0PtZe7kEdt4baNg3iAzMynIZlPJAeIU/E8cAea0Ohnqp4XSPd/3uWJzUEa3pOnx6jIbiSV45FyLWNHKSQoecrKeBkkHNSGAXdUjO9XeNzLbSLFdFWWQ7sVyo3UdjyjkXlFKemPC3TdOFrHNl+0ITOqTYjlJ8EikhSeg80Y+ecfCtm0LVUvYXtbkByykHPDfXry5OOByPQjiK+g/Y64VJVfdXzRyatZONmy1Yb+TJGsg/SB087tpN0BeM/E7rr/B/wAK0vRZnXvLeZi0tuwUueciMN6KU+rLkN99HqM7SNnjeabNGozIo72MdS0eTgepXeX5iqUfdl1OvP34dDg2b7DdPS0QXERmmZAXk33XBYZwoVgABnhwzw41k97s+um629nvd5DJ9Wc8zHMgKhum8CV4+meFTOz/AOkFc29qsMluk7ou6kpcqcAYXfUA7xHDiCM48+NU6w1Ga/1VJpm3pJJQ7kcAAnHA8lCqAPgKvQ+8sHMtxsefI0bst2oisfpNjdzpGsUm9C0jYBDcwCeX2Wx941fZdvdPUZN7bYHlICfwXJNZxolhDJtJDHNFHKk0DbyOoZSQj4OGGM+AVsEXZ9pynIsLXI/3KfzFcfWeDU23ym2117Y/Yk0+olKqL9CnTdqMUpMdhb3F9LyHdoyxA/ekYcB64rm0/s7ub6VZ9YkUoh3o7GI/UqfORs/WH5n444Vo1vbKihUVVUclUAAfIcK5am03h9GmeYLr5vk3lZKXJ8xxhQAAAAMAAYAA5ADoK+qV8ySBQSxAAGSScAAcySeQq+aH1XVv9TigTfmkSJPedgo/FjWW7W9tDMzQ6Wocjg104+qX9gfbPqeHoedZjr1o8ySS3E0lxNukh3Y4HXCryUYHLlUcrYxeGX9P4dffB2Rj7qTeX+nmeqQa/ahtjL8z6daynm8EZPx3Bn881M1IUBSlKAUpSgFKUoBUftBrSWlrLcSexEhYjqcclHqTgfOpCs87eXYaLLjkZIg3w3wf4haAiNhNnTdMdUv1WS4uPFCrDKQx/YCqeAJHEHoMdSTWgbx8zXX09AIYwvshEC45YCDH5Vz1881eonfa5Sff5HQhFJFP202IE2Lq0Aiv4T3kbqMd4V47jgcG3hwyfgeBqIm7cLRLVJN12uGXxW6gjcYcCGdhgLkHGMnGOFaPXmLtQ0oW+q3KKMKzCQDy7xQ+PxY10/DYQ1j9lf129V8O6+BFZmHWJzaztTfa1cxwDjvtiK3TggPHic+0QMks3IA8hVh1v9H+8gtmmWWKZkXeaJA29gDLbpI8RHlwzj5VTtgdphp+oQ3LKXVCQ6jnuujIxHqA2R8K3/Xu2zTo7RpIZhNKV+riCsGLEcN7eA3AOufzNetrrjXHbBYRVbzyeYM4rb9idcZobe4z419o+ZQlW/ED86xFjk5rXNhbYrYRA823mH7zED+FXtJ1k12wc3xDpBS7p9DWNaITU7dh/t7eWNvXunjlQ/IPL/arv1G6ymdQsk6xW87t+93MQ/ElvwNSNcq37x3tP9wyPbPs1t1uS5VkjnfKOhACyNxMTAggBjkofUr0XPzoezEFpkxgljwLsQWx5DAAArV54o5keNwsi+xIhwRyB3WHQ4Knz5VCXFk1nFJJ30PcxqXLT24lmQKM4EgdO8PQb4LZxkmrmn1UYL3o9Tm6zQ2WvMJYT5RUdkLJm2nXh/q9rvN6b6YAPkfrl4VsF5r1vC4SWeGNyMhXkRWI88MQaw3YbX5beOa5RGuNS1OQ/R42wSsas2ZpCMBY98sOgPd9ADidu9gLeDT7u4vsXV08TySztkkPundEfugNugHHHyAwBrZZmWX3JaacRUVwkbGDX7Va7Nmc6TZ95ne7hOfPGPDz+7u1ZaA4L29SGNpJGVEQFmZjgADmSawTbLbqXVnKRlorBTwXk9xg+03knkv45PLt9p+151C5NnEx+iW7fXMDwmkH2c9UU/nk+7UCqgDAGAOQ8qqX37fdjyel8G8J+0f7rl7vZef8fU+YogqhVAAHICuO+/VPnluN/hNc1dHXZd23k8yN0fFjj/OqEeskex1DjVRJ9lF/Q3rsvUjR7LP9Sp/HJH5VaajtnNO+j2dvD/VQoh+KoAfzzUjXaPlIpSlAKUpQClKUAqD222f+m6fcW3DMiHcz0dcMh/tBanKUBm/Zhr/0mwRH4T231EyH2gU8Kkj1UD5hvKrbVD2/0ObTbz+lrNS0bcL6AcmX+sA/MnoQDyLVcdJ1aK5hSaFt6OQZU/xBHRgcgjoRXifFdE6LHNfdl+T8i7VPcsHbrGNudGS81a8jOAUhhCt7rboP88EeVbLI4AJY4AGSTyAHEn8KxPZva+3N5dSXySQx38neW91undURs6AHhxTHAkcivHHMXP8AHoL28rJcJY+ZBrdzrxDkzTVdFltn3JUK+R+y3qrciK6NejbvZd3j3kCXMLcQ8e7IrDzxx/nUPDskgYbtmobpiDj/AIa9t9njLrGSwcb7bOPScHkyzZfY+S5YMwKQg8XPDe9F8z68hW37J6QHlXgFhgAZjyUBR4VyeXIfIGvpNnii95dOttEOrkBj91V6seg5+hqVW0+kIIljaGyHFkcETXP/AGinjHEeZU+J+RCrwZOyuiDjF5bM1026uxSmsRXYitcvXkstQv13lMsBW36MsEasEbzBdnkk8wGTyrJJu0PWIot15plXGN9ol3vL9YUzn1zmvRE9uroyOoZGUqynkVIwR8CCRVBv9jLmMMitbyW4GN+eRkKpyxKN0q4A+0CucccVylPJ6SFMH0lJrp8fmdfsJuHeynLksTck7xJJJaOMsSTxJ5fjXS7RtZm1K4Gl2Pjwc3Lg+AFT7LN0RDxPm2AOI49fTNTzGNM0hwAMm5vz4EBY+IxgnPHgqnnhRjq1XXR4NP0m33BPCnWSR3XvJG8yAd4+igcPzOX0eSBdY7c9Ds7H7GxWEWAe8mYASTN7TboACj3IxgYUeXHNRW2Upv500qAklyr3jjlDCpDbpPvsd3A+HnwHau51EmLSYmCcnv5VKxJ5mNSMyN5cOHl1q6bH7Gw6fCUjLPJId6ad+Mkr9WY9BxOB0z1JJOYQbe6RrZYktsSct7dURUQYVQFUDkABgD5ACqb2tbVtZWBERxcXB7mHHMFh4n/dXr5lauuawrtW1Lv9ZEf2LOEcP95L4if7JT+zUk5bYtjS0PUXRqXd/wDSs2FmIo1QdOZ8z1Nc9KVxm8vLPqdcI1xUI9EhXPs7pP03VLW3xlEb6RN5bsZyAficD96urNMEUsxwAMmtO7FNmWit3vZVxLdkFQeawj2B+97Xw3ataWGZbvI8/wD5Bq1XR7Fcy+n8mlClKrm03aDZWHC4nUP0iXxyH9xeI+JwK6R4MsdKya77eMn/AEbT55B0aV1iH5Bv410v+u29/wD58X/HP+VaOcVyyzDR6iazGEn+DNmpVK7ONvZNT+kd5brB3DKvCTf3iwYkeyMYwPPnV1rcrtNPDFKUoYFKUoD5dQRgjIPMVkz2p0XVkiT/APH6gx3E6Qz8BhfJSSox5H7ta3WadsWkXN49lb2aEyiUzd5ySIIAAzMRgcW5czu8AahvpjdW65dzMXh5Ott5q0lzIulWhzPcfr3HEQQ82LY5Fh08j5sKuF/2fWc1hHZSRZiiULGRwdCBjfVujHmehyc5rj2G2FTT42JYzXMx3p7hvadueBnkoJPD8fSI7ZruaOxjMbyRwmdFupIv1iwtkMQegzgH5eZqLR6WOlqUI/i/Nm0pOTyUK42Jv9HkJtsXdv7scrQ3Cj/u2DE/DfH3RXa07tOtH8M93qlu44MjybwB8t+OPf8AyBqY07so0mSNZEQzo3ESGd2DZ65QgVJxdmGmrys4z8S7fxapXYvUmjTL0Orp+02jo/eLdQmT+tlkkeX+3Nlh8Biu1edp2mxjJu429EDOf7qn867Q2I06MFvodsoHEsyLgfEtwFVO+eO/kNppFrb+7PfCBBFCp4EI2743I6j5e8I0lJ9zdycF2P267ZRKSlhaSzsPtv4IxnkSAScfErUDeafe35B1C4xGDkW8PhT544fPxH1FfMmjxaRqc9r3hELQRyq8hAyQAGPlxbvOFQ2u9pIGVtlyf61hw/dXr8T+FdOmqmEd8uTjam/VWTddfHmdqbQLK1v4HuYVazm+rdd9lMTcMSDdYEjgM8/tdcVtWmdlmlwkMlnETzBfMn/iEivKlxcy3EmXZpHbgM5JPoB/IVo0XaPqBso9KRSlwpMbzb3jEQA3VyPZIBILc8AY45qGxptySwizRCeFW3mX1NU2w7XbPT27iMG4uB4RDFjdU8t1m5KfugE+gql3G1uvXnFDFYxnkMDfx6lgzZ+S1R9RtrfTkXBka5IyGWRkPHmTu8l9OZqOtO0e9jBHeh88i6hiPgef45qlc7pL/Tj8cnTdFdE9t7y/Jdvj/BfZdE1duI1eYk8wGlA/un+VV642PvxK8hvIHkfBdnkJdsDAzvr5VWotqbiWZe+kMoYgbjyMkfE/dIVfieFaNpuwUBKyTJEx5rHGPqh5eL2pT6k49KoXW26eOb7E89tuf1RaohXZLdQmmvVplbntb6AZktxKg5vCQ347uf4UsNYjm4K2G908G/51p0FuqKFRVVRyCgKB8AKhNoNjLe7yzLuS9JUwGz94cn+fH1rn1+IVyeLFj1X6r9jv16jVUcS3ryl+j/cz+7uzLKAsXfQwurSpvbolwcmMMPTPKvQGjdpthLZG571YkiAEkbYDxnkE3BxOcYG7nPTrjBmt5NPYQ3CgRknu5l9hvj6/HiPzrq7Q2aApKAO8LgAYyHz5/wCfrXcqtSwlw+H5nM1el+2VvU7/AH196L7eWPh+fxL3tL2oXd+SlqWtLU8N/wD/AGJB55H6sH0/E8qq9ppccZyFy3Mu3FifPJrtUqtZdKfwPSaLwnT6VJpZl5v9PI/a45pgiljyUZPyr7r90nQm1G9js0zuAiS5cfZjUjw595uAHqR61pXDfLBY1+rjpaJWP8PV9jVuxTRjDpayOMPdO05+DYVPluqD+9V+rjghCKFUBVUAKByAAwAPQCuSuyfL223lilKUMClKUApSlAK+JYlZSrAMrDBBGQQeYIPMVVe0jbgaXbRzbocvMibnUrxaTHruKQD5kVVds+22IW8a6ae/ubhfD4c9yDw8SdZM5wvLhk5GMgfW12y2madmVb6fTmfj3VvKcOfMQYJx8MAVl2pdql3G+7a31xJH708MIf8ALe/M1VdcW5aQy3QlMjni8m9lj8T5eXSo3FY6MypPsywybbTzSb12TdgcRHLJIIgf2I2Wr9ov6QjQIsY0+BY14BIWMYHwBVhWP1+hayYLz2pbdwarJBNFFJFIiFJFfdIxvby4Yc+JfmB0qvaBstNdnwDdjBwZG9keg94+g/Ko17Jwu8UcLy3ipA49M4x0rt6PtBNbNmJyB1U8Ub4r/PnW0Nufe4NLN+17OfU0aPSYdMtZJUG9Iq/rG9oseCge6MkcB+ddfYzS9yHv34yz+NmPPdJyPx9o/EeVQ2u7Vpe20US+CR5lDqeWOIBDdRkjnx/jV8ktghMfRcp8l8P8qxrrIvEYcHU/xnTSc522/eX9/vxMc1G7e5uGbiWkbCj4nCqPyFb1s/8Ao92awL9KaWScjLlX3UU44hQBxA8znOOQ5VgR37e4zyeKTI+KNkfwFeptne1SwurdZTcxQtjxxSuqMh6jxEbw8iOf5VquCjY25Ny5yYB2odnp0q5VVYvBKC0TNje8JAZWxwJGV4jmCPWuDYPaSeOdIVk+rcnwPkpnBIx1TJHMfgam+2vb2LUbmNLc70NuGAkxgOzkbxGeO6AqgHrx6Yqp7GWhe9ixyU759Aoz/HA+dR2wjODUllE2l3e2io+a+ps1jrSSMEb6uXH6tiPF6o3Jx8OPmBXdmmVFLMQqqCWY8AAOZJrp7M6Yk1y6yoHjNuQykcDmZMHzBBVsEcRjhUtBsMe/UyztNbRnfjhcZYuD4e8f/aomMrniT7WccfPWeFRck4vC7/x/J6G7VeynKGM44/krl7E8xRLqEC1u1cQq2RLmMBw7e4WUsyjmAnHmRWf3mjNaXscUzFogCbdjyOeQPkRyx546Gtj7QjhbNvK9jHr445V/nVd2v0AXdqyAfWL44j1DAcv3hw+Y8qllZHSWxgukJL5PjP7lelymvacyi8/Fc4f6FWpUfouo95CCxwy+F88OI6nyyP513tKtLi+l7mxj7xhweY8IYvVm6n0Gc9AasqqTltSPWT8S09dKulLo1lefyOKV3aRIIEMlxKcRoP8AEegUc8nhW5dnuw6abbbmQ88h355ffbyHXcXJA+Z618bCdnkOnIWz3tzIPrZ2HiPXdUfYTPTr16YttdKqpVo8H4j4hPW2ZfSK4X97ilKVMc0UpSgFKUoBSlKAwb9JPUCZrSHoqPIR6syqPyQ/jVY2P0tLW1a8lHiKll8wnTH3nP5EeZqZ/SAhMmr26e9Aij96aQV0e0Ju7sgi8FLqnyVWIH90VR1cnJxqX/p9fgV7nlqHmfnZXDHqes715hwkbSRxHihKlQq4PMAEtjrjj1rXu1HZi1l0q5Z4o1aKJpI3CqrKyLlQCByY4XHXNeXdP1GSCVZYXaORDlXU4IP/AM6da0bZ7aDUdduY7a5nLWyESThURFKoQcNuAb2WwADwyc9KuJKKwuEWIx7Ismgdi9pLa2sk3fLIY1eVFfCuWG8AcglcAgeEjlV3g0Wx0+JpFhggSNctJujeAHUucsT88kmpqunrMULQSC5CGAr9Z3ns4z18jnGMcc4xxqq5Ns6Cgoroecdv9upNRuCSWWBDiKLPAD3iORc8yenLpVVq+7ddmclqpuoI5BaE+ES4WZfXczvd35FgG8wOZoVW1jsUG8s+kcggjmOIrV9nNq/poYvgTjjIBwDZ+2B0yeY6E+RFZNXb0vUXglWRDhlPyI6g+hFazjuWC7oNW9Lbv7cP4F92u2R7897FjvceJeQfHIg9G6etZ9c2bxtuujKR0IIrdrXS5JreO4hUywyqGVkGSPNWUcQynKnpkV1mgPIq3wKn/KoIzlHo0d2/QabVv2tU0s8/87Mxew0mWZt2ONmPw4D4k8BWobHbI9zhF8c8uASOX7IPujmT6elWvT9l7iXlGUQcSz+BQPPjx/AVLadpUbqY4SWibhPc8u9HWGD/AHZ5NIOY4KSTlMuTlz0RXjDT6B5jLfZ28l6nY2SswFeUcVkISI+9HFvASfCSRpnH3WSrBX4qgAAAADgAOAAHQDoK6Ota3DaQtNO4SNevUnoqjmzHy/51G+rKDb5k/iRHaBYtJbIyIz9xcRTMq8W3Iy2+VX7RAOcDjwNR8E6uoZGDKwBVhyIPIis62p7YbidyqRtDB0QMySOPN3XxY+6pA8ya4th9tkWfuGQRxSnwDeJWOQ+WeSMenQ/E1Q8R0UrYb48x+n7k+j1UISw3z/fkTOzmyFrNtBLb3Ks0UiGeNAxVS3BiGC8SP1nUcq3zT9OigjEcMaRovJEUKo+QrE0bd2l04jOWRlPw3Zh/Ot1rpaObnRCT8jm6qO26UV5ilKVaKwpSlAKUpQClKUApSlAYt2w2Y/pzS3b2ZCsZPwnH/uCultHoPfRyW8nhYHn7rKeB9R/I1Y/0gtJZ7CK5TO9bTAkjmqyYXIP7YiqYstRnuIIpPo9nM0kasLh2IyGUEMYhETnjxUPjPIjpT1NHtHGUXhoisplY048oweXs3mG6BJG7u27GihyztjkMgDgOJJ4AcTgVuGwWxiabaiMYaV8NNIPtNjgB9xeIHzPWpDTNGWJ992Ek7qQZN0IFUEEpGi8Io8sDgZJJyxY1K1jdLGJPP5HQopcFmbyz8JqFjuFZPp0w3olP+hxHkx5Cdh7zcSnuJx5scc+0WWiWEEg3EiQZHMLI31hHr3Sy1Gbf3wEqxDhHCmcDgBkeXTCgVpZP2VbmueEQ625wjhFB262+MbneIknYcFPsIp8x5fd69fXI55d5i2AMnOAMAZ8gOQrl1G+aaV5G5uxP48h8hgfKrHsT2aXeqb7QBFjQ4aSQkLvYzujAJY4weA4ZGeYqxRSql5t8sq117F69yp0q2bbdmt3pe4ZwjRucLLGSU3sZ3TkAqcZPEccHHI1U6sEpsXYVqszJPbpcyRlN2RFwskZDEq/gbiOO6cqV5nOa1gz3x4fSLcDzFq+9+dwRn5VgfYpfCPVVBYKJYnTiQMngyjj1JUYFeh6r2ScX0LVUIyj1Iq40gON67mknC8SshVYBjjkxIAjY+/vYqUHKoLaCf/SbKNziGSRy3k8kce9DGx8i28wHUxrU1LOqkBmALHCgnBY+QHMn4VFJt8k8Ul0R+XVysaNI7BURSzMeQVRkk/KqX2c3yaxe3F3KoaO1ZY7WFsEJvAlpWXkZG3Rx6cQOQr67StQYxiBfcaaT1CAiJT6GQFsde69ax3s+7QptKnZ0USRyACWInG9jiCG47rDJ44PM8KmqS5ItRuST7PJ6f2o2ZhvrZ4JkBDKQrYG8hxwZT0IOP/qvG8i7rEZ5HGR6Gtj2r/SFaa3aK1t2hZ1KtK7glQRg7gUe1j7RPDyrGqnKZq/ZbevqGtWkjA5tbdi594qHQN8zInzBr0XWU9gOx5t7NrqRcSXWNzPMRLndPpvEk/ALWrVrGKgtseDaUnJ5YpSlbGopSlAKUpQClKUApSlAR+v6Ol3ay28nsSoUJ8sjgw9QcEfCsu7KNVeITaZceG4s3YKD9qMtnh5gMcj7rr5VsNZp2qbHS76apYj/AEu2GXQDPexjmMfaIUkY+0pI5gVrKO5YN4S2vJKa7fdxNayscRF2ikY+yveoO7Zj0XvEVc/fFdw6qn0gQL4pN0u4HERqOAL+RZuCjmcE8hUbsvtNBqdpvqFII3ZoWw26SOKsD7Snjg8iPXIEpp2lQ26lYYo4lJyQihQT5nA4n41UfTkvLr1XB19VOLixJ5C7wf3rW4Vf7xH41A7e22bqQHlJGMfNCn8jVi1yyaWBhHjvVKyRZ5d5E4kTPoWUKfRjXW2jhW9tIruEE4XJX7QX7SkdGRgQR0w1RaiDnS9vKeTna+ttZR5WmiKsVPAqSCPUHBr0P+j9tHA1h9F3lWeOR2KE4Z1Y5Dj3seyccsDzFZptrsezsbiAbxPGRBzJ95R19R86oWSD1BHyIq5TdG6CkiOuxTWUeiP0gNpYFsPou8rTyOjBAQWRVO8XPu59keeT5GvOlfRJJ45JP4mpW72YmitxO67qlgN0+0ARwJHQHlxqRySwm+TdtLk6Om2pkmjQHBdgoPlk8/lzrYNB7SbmwKw6ijSw8kuk8TY6b3v/ADw37VZjLp0lnHa3OcPNvyRqRyVGCKxB947+PQDzqc0PaG/vJO5ihjmLcwU8IHm5yFVfU1rNN/Avad07GptqXbHVfibxb3lpqMBCtDcxN7S8G9RvKeKEeoBrk0vZy2tiWhhSNiMFgCWx5bzEnHpnFY5tXsEml2S3LXMi3rvhBD4I8niyrybdVc+LI4kcK5ZtpNWsYI5heJcQPu4MihyN8ZUsWG8B+8ary2rCzzwZTby3Hg0DaGwLPdSYyUaDP/Zdy+D8O8aX8/KsU1/YiWNy0KmSMnIA4svoRzPxFas8W0TMsi21nvbuN9HQrIh47rK0hDLxzyyOhGTnrDs41m5fMklpZqeYiyT8gM/4hUyjJdUSx1FE6vZWp9G2mvXt1MUudIljGZEMflv+En4A8T8q0Xso7I3vXS5ukKWinKqeDT46Dyj8268h1I07ZrsSs7dxLOXvJhx3pvYB8+745/eLVoarjlUxzpYz7vB+RxhQAAAAMADgAByAHQV9UpQ1FKUoBSlKAUpSgFKUoBSlKAUNKUBlu2PZxPBcHUNIISfnNbfYmHM4HLJ5leGTxBB58myfaTBdt3MoNtdKd1oJPDlhz3C2M/snDeh51p1Vna7s7s9RX6+LEmMLMnhlHl4seIejAitJQUiSFjhwdio5RJayPLCveRyHemgGAxbkZYskDfIxvIcBsZBDZ3qm2yOt6fwtLiO+gHKKfhIB5Bif4P8AKoP/AK650kkjl04loiRII5SdwjgcncYDiD1qJQlF5RO7ITWGXy40S2vSz2kyLJ9uI5Ug/ejOHiPoR8qrupdmryN9ZaxyH3huk/jkH8agp+2SxuAGuNPlYryb6tiv7MnhZfkRUTqPbAgGLWC6A5KZb25K/DcST8t6oZaWEpblmL9ChPTVt5i8fAtJ2KjslMsqW1og/wBpIVB+CgZYn0HGs32m1xr+4WC0SWWIHgoU78xHNiq8VXyGeA4k55c+xuknWtRIuZCFRDIwXgzAMo3VLZI4sMscnFbzougW9om5bxJEvXdHib9pj4mPxNFTCqW7q5epJTpE3u+pQ7ns7n1OWKa/EdrDFGI4rWDxOsa8laQ5UHjzGfgKu1pY2um2zbipBAg3nbzx1ZjxdugzknkK+doNrbezAEr5kPsQIN6Zz0CoOPzOBWb6/aaxft9Il0+QWsIMkdqXCkkfaZD45Xxnhuj0HPMvvT5Lq2QeCK2ot59Ym+kFu5hHht4mBLbnvtjgGc8fw6AVKbGRLdaSIZeKjfibzGG3lI9RlSPgKkNldDvNRt1uLeWyVCcMrd8zowxlWUAAHl15Y866PZ5CY0uo2Kkx3UikrndJGASM9DjhVDxJSVG7jDTR06HpnbGNOXlNSz3LT2Zbam3YaXfOFlj4W0zcEmj+yuT9och54xzHHVc1j2taDDdx7kyZHNWHBlPmp6fwqpt2Xvv8L6UJnkQS2PjvgflWNP4tVOP+14ZUv8NsjL/X1R6KjmDZwQd04OCDg4BwfI4I4etfdZp2BJjTJeJIN1JhjzOFjGfyrS67JyhSlKAUpSgFKUoBSlKAUpSgFKUoBSldXVdSS3gkmkOEiRnb4KpJx68KA5bm5WNS7sqKOJZiFUfEngKqtx2t6UjbpvYs/dDsv9pVI/OsA1ftDOoXyy6iJXtFYkW0T7oUYO6Bnmc4y3AnjgjhVpi230bvbU2lk0LpKqOrxRskkUh3ZFdi7FiODKSOBXHImgLttV2hLfd3Y6VOGluM97OoYCCIDxtxAIYjgP5EioHtB7nSdJW0tsobltxmH6x1ABldj9okbq+WGwMCpPs7s45LrULxERFe4MEQRQqiOLHIAAeLwE+orhfTF1LXHd8Nb6cqoFPFXnbLH4hTz/YXzqGUve9EWIwxH1ZE7G9lsbIbi8Dx25Jljs2dt1FxkPM3DJ3RnHDhz8qqmqbSQSSS3RCKqhorG2UABFGR3hQcFJJzk+vkK0rtb1lks1toj9deP3Q448AwZDny4qufJjWIXGx06HBMP/GiH+JhUbakveeMkN+1e5nBGWGoyQSLJC7RyL7LqSGHTmK3Hs/0m91SzEraxcIN5kliWJRIpU8hLvZ4qVOcdaomznZ9hllnZWAOVRDvKT03mHAj0H41pnYYxMmplf1f0ld3yz9Zvf8AlraF0LJuMeuCGNqk3GJ09Y2Rg0rVtJlh3z3szxzSyOWd2dVRSxPD7bcgK2LFULtq01n03vox9ZaSpcL5+A4b5ANvfu1Yf+mVqtnHdyzJFFKiupZsZ3lB3QObMM4wATwqwSFE1xxoespcr4bHUCVuF+xHKOIkx0znPwMnpVb7N1JtHkPOWeR8+fIfxBq4bf3D6rpsqQWUzR471J5d2FQUG8GjR8yPlcj2VBDc6ruw7KdOt9zgNzB/aDNvfnk/OuP4xJqhLzaOp4XHNzfkibkBx4SAemRkfPBFQO0G0TW1vI0sTK26Qjr44yxBC+LgyceOGUcuZqbtrgOD5glWHVWHMfwI8wQetQ2i6b/TGoqAM2Fm+9K/2ZpRyQeYHX0z7wri6DTO23bKPRdX6f8ATra29VV7k+r4ND7LNBNppNtGww5XvHHXekJfB9QCo+VWylK9keVFKUoBSlKAUpSgFKUoBSlKAUpSgFR+0GkC6tZrdjgTRsmR03lIz8jxqQpQHjzaXYW8sZWSeB8A8JFUtG46FXAx8jxHUVwaLs5dSSI0drcSqGBO5G5yAQSN7dwK9lUoDIuyi/WPTp+8BjNvcTd6r+0mAHO96gZHxU1zdk7gaW1w5wZpZp5G+DEH44CGpzX+yWG5uJJRPcQJcY+kwxMAk26cgnPInr5/M1SNntpIdNsbuwvDuy2zyqsZyGmSXO5uee8WPHoGBqGcOSxCzj0R39m9jP6db+kL9m+jkslrbId3CK5GXYcckhs44nzxgV3u0PsnsI9LuHtrdY5Yk7xXBcnCHeYHeY5yu9+VdDsx20Omxx6fqaNbZG/bSvwRkkO/us3JSCx4nlyOCON228vVntls4mDSXxESlSGxFkGaXhw3Vj3hnzZRUqWCBvPU8rWGrSwHMUjJnng8D8RyNemexGS3OkR/R87wZu/3vaMvAsT5gjdx6Y65rJ+1bsxttNRJbe5Lb77pgkKmQcCd5SuMqMAHI6jjWmdg2zctrpzPKCpuJO8VCMEIFCqSOm9gn4YphZya4NFurZZEZHAZHUqynkQwwR8wTXkvtD2Um0+7+jyM7RKCbZ2JIMZYnA6Agk7wHXPmK9c1BbYbGwalbmGdfVHHtxt7yn+I5GsmTz9sn2z3FnZPaNGJl3GWF2Yhot4EYPA76DOQOGOWcYxIbD7S29tpyCaZFIZyE5vje4eEceNSa/o1zd4M3kXd54nu2D7uegzjOPWtb0TYKxtVQRWsIZFA7wopkOB7RYjO8eearanTR1ENkuM5LGnvlRLdHnBlGn7N3erzb8aS2Vm6hZZn8Mk6g5AVPgSA3LBOSfZrZ9C0KGzgSCBAkaDAHU+bE9WJ4k1IUqWqqNUdsF0I7LZWS3SFKUqQjFKUoBSlKAUpSgFKUoBSlKAUpSgFKUoBSlKAV0rnRYJJFlkhieRPYkZFZ1454MRkca7tKA6Or6HBdRmO4iSVD9l1Bx6jqp9Rxqjz9g+nFiUNzECMbsc3hxnOPErHGema0alAU3QOyPTrRw6wd5IOTzMZCCOoB8IPqBVypSgFKUoBSlKAUpSgFKUoBSlKAUpSgFKUoBSlKAUpSgFKUoBSlKAUpSgFKUoBSlKAUpSgFKUoBSlKAUpSgFKUoBSlKAUpSgFKUoBSlKA//9k="/>
          <p:cNvSpPr>
            <a:spLocks noChangeAspect="1" noChangeArrowheads="1"/>
          </p:cNvSpPr>
          <p:nvPr/>
        </p:nvSpPr>
        <p:spPr bwMode="auto">
          <a:xfrm>
            <a:off x="155575" y="-10287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6" name="AutoShape 10" descr="data:image/jpeg;base64,/9j/4AAQSkZJRgABAQAAAQABAAD/2wCEAAkGBhQSEBUUExMUFRQVFxwYFhUYFxgZFxgcGBQXFxoZHBgYHCYeFxojGhcUIC8gJCcpLCwtGB49NTAqNSYrLCkBCQoKDgwOGg8PGiwiHyQqLC0uLyo0LCwsKTE1KTQsLCwqLCwpKSksKSksLCwsLDQsLC0sLCwpLCwsLCwpLCwsKf/AABEIAOEA4QMBIgACEQEDEQH/xAAcAAEAAwADAQEAAAAAAAAAAAAABQYHAwQIAgH/xABNEAACAQMBBQUEBgYGBgoDAAABAgMABBEFBhIhMUEHEyJRYTJScYEUI0JikaEIM3KCscEVU5KistEkNENjk+EWF3ODs8LS0/DxNURV/8QAGwEBAAIDAQEAAAAAAAAAAAAAAAMEAQIFBgf/xAAxEQACAgEDAgMFCAMBAAAAAAAAAQIDEQQSMSFBBVFhEyJxkbEUMoGhwdHh8AYj8UL/2gAMAwEAAhEDEQA/ANxpSlAKUpQClKUApSlAKUzUbdbS2sRxJcwIfJpUB/AmgJKlQ8e2NkxwLy1J8hNH/wCqpSG4VxlWDDzBBH4igOSmare2+20WmwB2UySyHchhX25H8h5AZGTg8xzJAqlf9H9Xvx3l3qDWatxFtbAgqPJnDAk+eS38qr36mrTrNksG0YuXBrGa/aydNgL+DxW2s3W+Psz5kjPxBZh/dNSGi9pU9vMlrq8KwO/CK6T/AFeQ+p+wf8+IWo6NbRe8Vyy/IzKEo8mkUpSrhoKUpQClKUApSlAKUpQClKUApSlAKUpQClKUApSoHbLbGDTbYzTH0jjHtSN0UfzPICgJTUdTit42lmkWONRlnYgAfM9fTrWaXvaxc3shh0e1MgBw11MCsS+oBx/eOfu1Fabszda1It5qjMlv7UFmpKjdPJm6gEdfab7oxWk2lmkSLHGioijCooAUfACuHrfF4Utwq96X5L9yaFTl1ZQm7N7y78WpanPJnnFB4Ix6cgv4JUfp2yOgiZoWRg6yNGGnkkRJGTg3duCqOQ3Ajnkcqvu02sG3gJjG9PIRFbp70r8F+Q4sfRTTS9BjitEtmCyoq4ffUMJGJLO7BsglnLN86q6Seo1kZTsm0u23oTezWcIhJOyLS2X/AFXA6FZJf47+DUXN2NRRnfsby5tJOmH3l+eN1vzNWI7CWYz3cbwk/wBRNNFj4KjhR+FZ12pavdabLDHbXt3uyIWYSSb+MNujDFcj8TU0NJq4y9y5v4/1mJxSWWjku5L/AE+/iu9URr2GFDHHPFgiPePtld0ePBI8WM5Hi4CtW0bWobuETQSLJGeo5g+6w5qw8jXl+82zvpQRJd3DAjBBlfBB4EEA4Iqa2Q2lksWF1b5MYKpd2+TulTwDjPLJzg/ZbhybFSazwyeqhuk1vS7cP8OxDG1QfoelK6GuaHFdwPBOu9G44+YPRlPRh0P8q5dM1KO4hjmibejkUMp9D5+RHEEdCDXaryCcq5dOjX5F3o0UjYzaqXT7ldL1B8qeFndH2ZFzgRsTyYcAPI8PdJ1KqXtZstFf2zQyjHWNx7UbdGH8x1HyxVrPtAv9Ji7rUrWS4ij8KXkRyGHJd/e+1yGWIPmCeNe18P8AEY6mO2TxP6+qKVlbi/Q12lV7Yza06hD34tpYYj7DS7uZOeSoUk7o8zz6cqsNdYiFKUoBSlKAUpSgFKUoBSlKAUpSgFKhdptsrXT0D3Mypn2V4l2x7qDifjyqnntzt+YstQMf9YIV3ceft8qw2lyDQ728SGN5JGCoilmY8gFGSfwFYzs7aPrl+2o3Sn6JCxS0gb2TunmRyIBwW82wOS4r67RO0WLVLaCysJGL3cwSUFWVkUEcGBHIsQeBPBDWi6TpaW0EcEQwkShV+XU+pOSfUmuN4vrHRXshzL8kTVQ3PLO3XHc3KxozuwVEBZmJwFAGSSegr5vLxIo2kkdURBlmY4UDzJrBe0PtZe7kEdt4baNg3iAzMynIZlPJAeIU/E8cAea0Ohnqp4XSPd/3uWJzUEa3pOnx6jIbiSV45FyLWNHKSQoecrKeBkkHNSGAXdUjO9XeNzLbSLFdFWWQ7sVyo3UdjyjkXlFKemPC3TdOFrHNl+0ITOqTYjlJ8EikhSeg80Y+ecfCtm0LVUvYXtbkByykHPDfXry5OOByPQjiK+g/Y64VJVfdXzRyatZONmy1Yb+TJGsg/SB087tpN0BeM/E7rr/B/wAK0vRZnXvLeZi0tuwUueciMN6KU+rLkN99HqM7SNnjeabNGozIo72MdS0eTgepXeX5iqUfdl1OvP34dDg2b7DdPS0QXERmmZAXk33XBYZwoVgABnhwzw41k97s+um629nvd5DJ9Wc8zHMgKhum8CV4+meFTOz/AOkFc29qsMluk7ou6kpcqcAYXfUA7xHDiCM48+NU6w1Ga/1VJpm3pJJQ7kcAAnHA8lCqAPgKvQ+8sHMtxsefI0bst2oisfpNjdzpGsUm9C0jYBDcwCeX2Wx941fZdvdPUZN7bYHlICfwXJNZxolhDJtJDHNFHKk0DbyOoZSQj4OGGM+AVsEXZ9pynIsLXI/3KfzFcfWeDU23ym2117Y/Yk0+olKqL9CnTdqMUpMdhb3F9LyHdoyxA/ekYcB64rm0/s7ub6VZ9YkUoh3o7GI/UqfORs/WH5n444Vo1vbKihUVVUclUAAfIcK5am03h9GmeYLr5vk3lZKXJ8xxhQAAAAMAAYAA5ADoK+qV8ySBQSxAAGSScAAcySeQq+aH1XVv9TigTfmkSJPedgo/FjWW7W9tDMzQ6Wocjg104+qX9gfbPqeHoedZjr1o8ySS3E0lxNukh3Y4HXCryUYHLlUcrYxeGX9P4dffB2Rj7qTeX+nmeqQa/ahtjL8z6daynm8EZPx3Bn881M1IUBSlKAUpSgFKUoBUftBrSWlrLcSexEhYjqcclHqTgfOpCs87eXYaLLjkZIg3w3wf4haAiNhNnTdMdUv1WS4uPFCrDKQx/YCqeAJHEHoMdSTWgbx8zXX09AIYwvshEC45YCDH5Vz1881eonfa5Sff5HQhFJFP202IE2Lq0Aiv4T3kbqMd4V47jgcG3hwyfgeBqIm7cLRLVJN12uGXxW6gjcYcCGdhgLkHGMnGOFaPXmLtQ0oW+q3KKMKzCQDy7xQ+PxY10/DYQ1j9lf129V8O6+BFZmHWJzaztTfa1cxwDjvtiK3TggPHic+0QMks3IA8hVh1v9H+8gtmmWWKZkXeaJA29gDLbpI8RHlwzj5VTtgdphp+oQ3LKXVCQ6jnuujIxHqA2R8K3/Xu2zTo7RpIZhNKV+riCsGLEcN7eA3AOufzNetrrjXHbBYRVbzyeYM4rb9idcZobe4z419o+ZQlW/ED86xFjk5rXNhbYrYRA823mH7zED+FXtJ1k12wc3xDpBS7p9DWNaITU7dh/t7eWNvXunjlQ/IPL/arv1G6ymdQsk6xW87t+93MQ/ElvwNSNcq37x3tP9wyPbPs1t1uS5VkjnfKOhACyNxMTAggBjkofUr0XPzoezEFpkxgljwLsQWx5DAAArV54o5keNwsi+xIhwRyB3WHQ4Knz5VCXFk1nFJJ30PcxqXLT24lmQKM4EgdO8PQb4LZxkmrmn1UYL3o9Tm6zQ2WvMJYT5RUdkLJm2nXh/q9rvN6b6YAPkfrl4VsF5r1vC4SWeGNyMhXkRWI88MQaw3YbX5beOa5RGuNS1OQ/R42wSsas2ZpCMBY98sOgPd9ADidu9gLeDT7u4vsXV08TySztkkPundEfugNugHHHyAwBrZZmWX3JaacRUVwkbGDX7Va7Nmc6TZ95ne7hOfPGPDz+7u1ZaA4L29SGNpJGVEQFmZjgADmSawTbLbqXVnKRlorBTwXk9xg+03knkv45PLt9p+151C5NnEx+iW7fXMDwmkH2c9UU/nk+7UCqgDAGAOQ8qqX37fdjyel8G8J+0f7rl7vZef8fU+YogqhVAAHICuO+/VPnluN/hNc1dHXZd23k8yN0fFjj/OqEeskex1DjVRJ9lF/Q3rsvUjR7LP9Sp/HJH5VaajtnNO+j2dvD/VQoh+KoAfzzUjXaPlIpSlAKUpQClKUAqD222f+m6fcW3DMiHcz0dcMh/tBanKUBm/Zhr/0mwRH4T231EyH2gU8Kkj1UD5hvKrbVD2/0ObTbz+lrNS0bcL6AcmX+sA/MnoQDyLVcdJ1aK5hSaFt6OQZU/xBHRgcgjoRXifFdE6LHNfdl+T8i7VPcsHbrGNudGS81a8jOAUhhCt7rboP88EeVbLI4AJY4AGSTyAHEn8KxPZva+3N5dSXySQx38neW91undURs6AHhxTHAkcivHHMXP8AHoL28rJcJY+ZBrdzrxDkzTVdFltn3JUK+R+y3qrciK6NejbvZd3j3kCXMLcQ8e7IrDzxx/nUPDskgYbtmobpiDj/AIa9t9njLrGSwcb7bOPScHkyzZfY+S5YMwKQg8XPDe9F8z68hW37J6QHlXgFhgAZjyUBR4VyeXIfIGvpNnii95dOttEOrkBj91V6seg5+hqVW0+kIIljaGyHFkcETXP/AGinjHEeZU+J+RCrwZOyuiDjF5bM1026uxSmsRXYitcvXkstQv13lMsBW36MsEasEbzBdnkk8wGTyrJJu0PWIot15plXGN9ol3vL9YUzn1zmvRE9uroyOoZGUqynkVIwR8CCRVBv9jLmMMitbyW4GN+eRkKpyxKN0q4A+0CucccVylPJ6SFMH0lJrp8fmdfsJuHeynLksTck7xJJJaOMsSTxJ5fjXS7RtZm1K4Gl2Pjwc3Lg+AFT7LN0RDxPm2AOI49fTNTzGNM0hwAMm5vz4EBY+IxgnPHgqnnhRjq1XXR4NP0m33BPCnWSR3XvJG8yAd4+igcPzOX0eSBdY7c9Ds7H7GxWEWAe8mYASTN7TboACj3IxgYUeXHNRW2Upv500qAklyr3jjlDCpDbpPvsd3A+HnwHau51EmLSYmCcnv5VKxJ5mNSMyN5cOHl1q6bH7Gw6fCUjLPJId6ad+Mkr9WY9BxOB0z1JJOYQbe6RrZYktsSct7dURUQYVQFUDkABgD5ACqb2tbVtZWBERxcXB7mHHMFh4n/dXr5lauuawrtW1Lv9ZEf2LOEcP95L4if7JT+zUk5bYtjS0PUXRqXd/wDSs2FmIo1QdOZ8z1Nc9KVxm8vLPqdcI1xUI9EhXPs7pP03VLW3xlEb6RN5bsZyAficD96urNMEUsxwAMmtO7FNmWit3vZVxLdkFQeawj2B+97Xw3ataWGZbvI8/wD5Bq1XR7Fcy+n8mlClKrm03aDZWHC4nUP0iXxyH9xeI+JwK6R4MsdKya77eMn/AEbT55B0aV1iH5Bv410v+u29/wD58X/HP+VaOcVyyzDR6iazGEn+DNmpVK7ONvZNT+kd5brB3DKvCTf3iwYkeyMYwPPnV1rcrtNPDFKUoYFKUoD5dQRgjIPMVkz2p0XVkiT/APH6gx3E6Qz8BhfJSSox5H7ta3WadsWkXN49lb2aEyiUzd5ySIIAAzMRgcW5czu8AahvpjdW65dzMXh5Ott5q0lzIulWhzPcfr3HEQQ82LY5Fh08j5sKuF/2fWc1hHZSRZiiULGRwdCBjfVujHmehyc5rj2G2FTT42JYzXMx3p7hvadueBnkoJPD8fSI7ZruaOxjMbyRwmdFupIv1iwtkMQegzgH5eZqLR6WOlqUI/i/Nm0pOTyUK42Jv9HkJtsXdv7scrQ3Cj/u2DE/DfH3RXa07tOtH8M93qlu44MjybwB8t+OPf8AyBqY07so0mSNZEQzo3ESGd2DZ65QgVJxdmGmrys4z8S7fxapXYvUmjTL0Orp+02jo/eLdQmT+tlkkeX+3Nlh8Biu1edp2mxjJu429EDOf7qn867Q2I06MFvodsoHEsyLgfEtwFVO+eO/kNppFrb+7PfCBBFCp4EI2743I6j5e8I0lJ9zdycF2P267ZRKSlhaSzsPtv4IxnkSAScfErUDeafe35B1C4xGDkW8PhT544fPxH1FfMmjxaRqc9r3hELQRyq8hAyQAGPlxbvOFQ2u9pIGVtlyf61hw/dXr8T+FdOmqmEd8uTjam/VWTddfHmdqbQLK1v4HuYVazm+rdd9lMTcMSDdYEjgM8/tdcVtWmdlmlwkMlnETzBfMn/iEivKlxcy3EmXZpHbgM5JPoB/IVo0XaPqBso9KRSlwpMbzb3jEQA3VyPZIBILc8AY45qGxptySwizRCeFW3mX1NU2w7XbPT27iMG4uB4RDFjdU8t1m5KfugE+gql3G1uvXnFDFYxnkMDfx6lgzZ+S1R9RtrfTkXBka5IyGWRkPHmTu8l9OZqOtO0e9jBHeh88i6hiPgef45qlc7pL/Tj8cnTdFdE9t7y/Jdvj/BfZdE1duI1eYk8wGlA/un+VV642PvxK8hvIHkfBdnkJdsDAzvr5VWotqbiWZe+kMoYgbjyMkfE/dIVfieFaNpuwUBKyTJEx5rHGPqh5eL2pT6k49KoXW26eOb7E89tuf1RaohXZLdQmmvVplbntb6AZktxKg5vCQ347uf4UsNYjm4K2G908G/51p0FuqKFRVVRyCgKB8AKhNoNjLe7yzLuS9JUwGz94cn+fH1rn1+IVyeLFj1X6r9jv16jVUcS3ryl+j/cz+7uzLKAsXfQwurSpvbolwcmMMPTPKvQGjdpthLZG571YkiAEkbYDxnkE3BxOcYG7nPTrjBmt5NPYQ3CgRknu5l9hvj6/HiPzrq7Q2aApKAO8LgAYyHz5/wCfrXcqtSwlw+H5nM1el+2VvU7/AH196L7eWPh+fxL3tL2oXd+SlqWtLU8N/wD/AGJB55H6sH0/E8qq9ppccZyFy3Mu3FifPJrtUqtZdKfwPSaLwnT6VJpZl5v9PI/a45pgiljyUZPyr7r90nQm1G9js0zuAiS5cfZjUjw595uAHqR61pXDfLBY1+rjpaJWP8PV9jVuxTRjDpayOMPdO05+DYVPluqD+9V+rjghCKFUBVUAKByAAwAPQCuSuyfL223lilKUMClKUApSlAK+JYlZSrAMrDBBGQQeYIPMVVe0jbgaXbRzbocvMibnUrxaTHruKQD5kVVds+22IW8a6ae/ubhfD4c9yDw8SdZM5wvLhk5GMgfW12y2madmVb6fTmfj3VvKcOfMQYJx8MAVl2pdql3G+7a31xJH708MIf8ALe/M1VdcW5aQy3QlMjni8m9lj8T5eXSo3FY6MypPsywybbTzSb12TdgcRHLJIIgf2I2Wr9ov6QjQIsY0+BY14BIWMYHwBVhWP1+hayYLz2pbdwarJBNFFJFIiFJFfdIxvby4Yc+JfmB0qvaBstNdnwDdjBwZG9keg94+g/Ko17Jwu8UcLy3ipA49M4x0rt6PtBNbNmJyB1U8Ub4r/PnW0Nufe4NLN+17OfU0aPSYdMtZJUG9Iq/rG9oseCge6MkcB+ddfYzS9yHv34yz+NmPPdJyPx9o/EeVQ2u7Vpe20US+CR5lDqeWOIBDdRkjnx/jV8ktghMfRcp8l8P8qxrrIvEYcHU/xnTSc522/eX9/vxMc1G7e5uGbiWkbCj4nCqPyFb1s/8Ao92awL9KaWScjLlX3UU44hQBxA8znOOQ5VgR37e4zyeKTI+KNkfwFeptne1SwurdZTcxQtjxxSuqMh6jxEbw8iOf5VquCjY25Ny5yYB2odnp0q5VVYvBKC0TNje8JAZWxwJGV4jmCPWuDYPaSeOdIVk+rcnwPkpnBIx1TJHMfgam+2vb2LUbmNLc70NuGAkxgOzkbxGeO6AqgHrx6Yqp7GWhe9ixyU759Aoz/HA+dR2wjODUllE2l3e2io+a+ps1jrSSMEb6uXH6tiPF6o3Jx8OPmBXdmmVFLMQqqCWY8AAOZJrp7M6Yk1y6yoHjNuQykcDmZMHzBBVsEcRjhUtBsMe/UyztNbRnfjhcZYuD4e8f/aomMrniT7WccfPWeFRck4vC7/x/J6G7VeynKGM44/krl7E8xRLqEC1u1cQq2RLmMBw7e4WUsyjmAnHmRWf3mjNaXscUzFogCbdjyOeQPkRyx546Gtj7QjhbNvK9jHr445V/nVd2v0AXdqyAfWL44j1DAcv3hw+Y8qllZHSWxgukJL5PjP7lelymvacyi8/Fc4f6FWpUfouo95CCxwy+F88OI6nyyP513tKtLi+l7mxj7xhweY8IYvVm6n0Gc9AasqqTltSPWT8S09dKulLo1lefyOKV3aRIIEMlxKcRoP8AEegUc8nhW5dnuw6abbbmQ88h355ffbyHXcXJA+Z618bCdnkOnIWz3tzIPrZ2HiPXdUfYTPTr16YttdKqpVo8H4j4hPW2ZfSK4X97ilKVMc0UpSgFKUoBSlKAwb9JPUCZrSHoqPIR6syqPyQ/jVY2P0tLW1a8lHiKll8wnTH3nP5EeZqZ/SAhMmr26e9Aij96aQV0e0Ju7sgi8FLqnyVWIH90VR1cnJxqX/p9fgV7nlqHmfnZXDHqes715hwkbSRxHihKlQq4PMAEtjrjj1rXu1HZi1l0q5Z4o1aKJpI3CqrKyLlQCByY4XHXNeXdP1GSCVZYXaORDlXU4IP/AM6da0bZ7aDUdduY7a5nLWyESThURFKoQcNuAb2WwADwyc9KuJKKwuEWIx7Ismgdi9pLa2sk3fLIY1eVFfCuWG8AcglcAgeEjlV3g0Wx0+JpFhggSNctJujeAHUucsT88kmpqunrMULQSC5CGAr9Z3ns4z18jnGMcc4xxqq5Ns6Cgoroecdv9upNRuCSWWBDiKLPAD3iORc8yenLpVVq+7ddmclqpuoI5BaE+ES4WZfXczvd35FgG8wOZoVW1jsUG8s+kcggjmOIrV9nNq/poYvgTjjIBwDZ+2B0yeY6E+RFZNXb0vUXglWRDhlPyI6g+hFazjuWC7oNW9Lbv7cP4F92u2R7897FjvceJeQfHIg9G6etZ9c2bxtuujKR0IIrdrXS5JreO4hUywyqGVkGSPNWUcQynKnpkV1mgPIq3wKn/KoIzlHo0d2/QabVv2tU0s8/87Mxew0mWZt2ONmPw4D4k8BWobHbI9zhF8c8uASOX7IPujmT6elWvT9l7iXlGUQcSz+BQPPjx/AVLadpUbqY4SWibhPc8u9HWGD/AHZ5NIOY4KSTlMuTlz0RXjDT6B5jLfZ28l6nY2SswFeUcVkISI+9HFvASfCSRpnH3WSrBX4qgAAAADgAOAAHQDoK6Ota3DaQtNO4SNevUnoqjmzHy/51G+rKDb5k/iRHaBYtJbIyIz9xcRTMq8W3Iy2+VX7RAOcDjwNR8E6uoZGDKwBVhyIPIis62p7YbidyqRtDB0QMySOPN3XxY+6pA8ya4th9tkWfuGQRxSnwDeJWOQ+WeSMenQ/E1Q8R0UrYb48x+n7k+j1UISw3z/fkTOzmyFrNtBLb3Ks0UiGeNAxVS3BiGC8SP1nUcq3zT9OigjEcMaRovJEUKo+QrE0bd2l04jOWRlPw3Zh/Ot1rpaObnRCT8jm6qO26UV5ilKVaKwpSlAKUpQClKUApSlAYt2w2Y/pzS3b2ZCsZPwnH/uCultHoPfRyW8nhYHn7rKeB9R/I1Y/0gtJZ7CK5TO9bTAkjmqyYXIP7YiqYstRnuIIpPo9nM0kasLh2IyGUEMYhETnjxUPjPIjpT1NHtHGUXhoisplY048oweXs3mG6BJG7u27GihyztjkMgDgOJJ4AcTgVuGwWxiabaiMYaV8NNIPtNjgB9xeIHzPWpDTNGWJ992Ek7qQZN0IFUEEpGi8Io8sDgZJJyxY1K1jdLGJPP5HQopcFmbyz8JqFjuFZPp0w3olP+hxHkx5Cdh7zcSnuJx5scc+0WWiWEEg3EiQZHMLI31hHr3Sy1Gbf3wEqxDhHCmcDgBkeXTCgVpZP2VbmueEQ625wjhFB262+MbneIknYcFPsIp8x5fd69fXI55d5i2AMnOAMAZ8gOQrl1G+aaV5G5uxP48h8hgfKrHsT2aXeqb7QBFjQ4aSQkLvYzujAJY4weA4ZGeYqxRSql5t8sq117F69yp0q2bbdmt3pe4ZwjRucLLGSU3sZ3TkAqcZPEccHHI1U6sEpsXYVqszJPbpcyRlN2RFwskZDEq/gbiOO6cqV5nOa1gz3x4fSLcDzFq+9+dwRn5VgfYpfCPVVBYKJYnTiQMngyjj1JUYFeh6r2ScX0LVUIyj1Iq40gON67mknC8SshVYBjjkxIAjY+/vYqUHKoLaCf/SbKNziGSRy3k8kce9DGx8i28wHUxrU1LOqkBmALHCgnBY+QHMn4VFJt8k8Ul0R+XVysaNI7BURSzMeQVRkk/KqX2c3yaxe3F3KoaO1ZY7WFsEJvAlpWXkZG3Rx6cQOQr67StQYxiBfcaaT1CAiJT6GQFsde69ax3s+7QptKnZ0USRyACWInG9jiCG47rDJ44PM8KmqS5ItRuST7PJ6f2o2ZhvrZ4JkBDKQrYG8hxwZT0IOP/qvG8i7rEZ5HGR6Gtj2r/SFaa3aK1t2hZ1KtK7glQRg7gUe1j7RPDyrGqnKZq/ZbevqGtWkjA5tbdi594qHQN8zInzBr0XWU9gOx5t7NrqRcSXWNzPMRLndPpvEk/ALWrVrGKgtseDaUnJ5YpSlbGopSlAKUpQClKUApSlAR+v6Ol3ay28nsSoUJ8sjgw9QcEfCsu7KNVeITaZceG4s3YKD9qMtnh5gMcj7rr5VsNZp2qbHS76apYj/AEu2GXQDPexjmMfaIUkY+0pI5gVrKO5YN4S2vJKa7fdxNayscRF2ikY+yveoO7Zj0XvEVc/fFdw6qn0gQL4pN0u4HERqOAL+RZuCjmcE8hUbsvtNBqdpvqFII3ZoWw26SOKsD7Snjg8iPXIEpp2lQ26lYYo4lJyQihQT5nA4n41UfTkvLr1XB19VOLixJ5C7wf3rW4Vf7xH41A7e22bqQHlJGMfNCn8jVi1yyaWBhHjvVKyRZ5d5E4kTPoWUKfRjXW2jhW9tIruEE4XJX7QX7SkdGRgQR0w1RaiDnS9vKeTna+ttZR5WmiKsVPAqSCPUHBr0P+j9tHA1h9F3lWeOR2KE4Z1Y5Dj3seyccsDzFZptrsezsbiAbxPGRBzJ95R19R86oWSD1BHyIq5TdG6CkiOuxTWUeiP0gNpYFsPou8rTyOjBAQWRVO8XPu59keeT5GvOlfRJJ45JP4mpW72YmitxO67qlgN0+0ARwJHQHlxqRySwm+TdtLk6Om2pkmjQHBdgoPlk8/lzrYNB7SbmwKw6ijSw8kuk8TY6b3v/ADw37VZjLp0lnHa3OcPNvyRqRyVGCKxB947+PQDzqc0PaG/vJO5ihjmLcwU8IHm5yFVfU1rNN/Avad07GptqXbHVfibxb3lpqMBCtDcxN7S8G9RvKeKEeoBrk0vZy2tiWhhSNiMFgCWx5bzEnHpnFY5tXsEml2S3LXMi3rvhBD4I8niyrybdVc+LI4kcK5ZtpNWsYI5heJcQPu4MihyN8ZUsWG8B+8ary2rCzzwZTby3Hg0DaGwLPdSYyUaDP/Zdy+D8O8aX8/KsU1/YiWNy0KmSMnIA4svoRzPxFas8W0TMsi21nvbuN9HQrIh47rK0hDLxzyyOhGTnrDs41m5fMklpZqeYiyT8gM/4hUyjJdUSx1FE6vZWp9G2mvXt1MUudIljGZEMflv+En4A8T8q0Xso7I3vXS5ukKWinKqeDT46Dyj8268h1I07ZrsSs7dxLOXvJhx3pvYB8+745/eLVoarjlUxzpYz7vB+RxhQAAAAMADgAByAHQV9UpQ1FKUoBSlKAUpSgFKUoBSlKAUNKUBlu2PZxPBcHUNIISfnNbfYmHM4HLJ5leGTxBB58myfaTBdt3MoNtdKd1oJPDlhz3C2M/snDeh51p1Vna7s7s9RX6+LEmMLMnhlHl4seIejAitJQUiSFjhwdio5RJayPLCveRyHemgGAxbkZYskDfIxvIcBsZBDZ3qm2yOt6fwtLiO+gHKKfhIB5Bif4P8AKoP/AK650kkjl04loiRII5SdwjgcncYDiD1qJQlF5RO7ITWGXy40S2vSz2kyLJ9uI5Ug/ejOHiPoR8qrupdmryN9ZaxyH3huk/jkH8agp+2SxuAGuNPlYryb6tiv7MnhZfkRUTqPbAgGLWC6A5KZb25K/DcST8t6oZaWEpblmL9ChPTVt5i8fAtJ2KjslMsqW1og/wBpIVB+CgZYn0HGs32m1xr+4WC0SWWIHgoU78xHNiq8VXyGeA4k55c+xuknWtRIuZCFRDIwXgzAMo3VLZI4sMscnFbzougW9om5bxJEvXdHib9pj4mPxNFTCqW7q5epJTpE3u+pQ7ns7n1OWKa/EdrDFGI4rWDxOsa8laQ5UHjzGfgKu1pY2um2zbipBAg3nbzx1ZjxdugzknkK+doNrbezAEr5kPsQIN6Zz0CoOPzOBWb6/aaxft9Il0+QWsIMkdqXCkkfaZD45Xxnhuj0HPMvvT5Lq2QeCK2ot59Ym+kFu5hHht4mBLbnvtjgGc8fw6AVKbGRLdaSIZeKjfibzGG3lI9RlSPgKkNldDvNRt1uLeWyVCcMrd8zowxlWUAAHl15Y866PZ5CY0uo2Kkx3UikrndJGASM9DjhVDxJSVG7jDTR06HpnbGNOXlNSz3LT2Zbam3YaXfOFlj4W0zcEmj+yuT9och54xzHHVc1j2taDDdx7kyZHNWHBlPmp6fwqpt2Xvv8L6UJnkQS2PjvgflWNP4tVOP+14ZUv8NsjL/X1R6KjmDZwQd04OCDg4BwfI4I4etfdZp2BJjTJeJIN1JhjzOFjGfyrS67JyhSlKAUpSgFKUoBSlKAUpSgFKUoBSldXVdSS3gkmkOEiRnb4KpJx68KA5bm5WNS7sqKOJZiFUfEngKqtx2t6UjbpvYs/dDsv9pVI/OsA1ftDOoXyy6iJXtFYkW0T7oUYO6Bnmc4y3AnjgjhVpi230bvbU2lk0LpKqOrxRskkUh3ZFdi7FiODKSOBXHImgLttV2hLfd3Y6VOGluM97OoYCCIDxtxAIYjgP5EioHtB7nSdJW0tsobltxmH6x1ABldj9okbq+WGwMCpPs7s45LrULxERFe4MEQRQqiOLHIAAeLwE+orhfTF1LXHd8Nb6cqoFPFXnbLH4hTz/YXzqGUve9EWIwxH1ZE7G9lsbIbi8Dx25Jljs2dt1FxkPM3DJ3RnHDhz8qqmqbSQSSS3RCKqhorG2UABFGR3hQcFJJzk+vkK0rtb1lks1toj9deP3Q448AwZDny4qufJjWIXGx06HBMP/GiH+JhUbakveeMkN+1e5nBGWGoyQSLJC7RyL7LqSGHTmK3Hs/0m91SzEraxcIN5kliWJRIpU8hLvZ4qVOcdaomznZ9hllnZWAOVRDvKT03mHAj0H41pnYYxMmplf1f0ld3yz9Zvf8AlraF0LJuMeuCGNqk3GJ09Y2Rg0rVtJlh3z3szxzSyOWd2dVRSxPD7bcgK2LFULtq01n03vox9ZaSpcL5+A4b5ANvfu1Yf+mVqtnHdyzJFFKiupZsZ3lB3QObMM4wATwqwSFE1xxoespcr4bHUCVuF+xHKOIkx0znPwMnpVb7N1JtHkPOWeR8+fIfxBq4bf3D6rpsqQWUzR471J5d2FQUG8GjR8yPlcj2VBDc6ruw7KdOt9zgNzB/aDNvfnk/OuP4xJqhLzaOp4XHNzfkibkBx4SAemRkfPBFQO0G0TW1vI0sTK26Qjr44yxBC+LgyceOGUcuZqbtrgOD5glWHVWHMfwI8wQetQ2i6b/TGoqAM2Fm+9K/2ZpRyQeYHX0z7wri6DTO23bKPRdX6f8ATra29VV7k+r4ND7LNBNppNtGww5XvHHXekJfB9QCo+VWylK9keVFKUoBSlKAUpSgFKUoBSlKAUpSgFR+0GkC6tZrdjgTRsmR03lIz8jxqQpQHjzaXYW8sZWSeB8A8JFUtG46FXAx8jxHUVwaLs5dSSI0drcSqGBO5G5yAQSN7dwK9lUoDIuyi/WPTp+8BjNvcTd6r+0mAHO96gZHxU1zdk7gaW1w5wZpZp5G+DEH44CGpzX+yWG5uJJRPcQJcY+kwxMAk26cgnPInr5/M1SNntpIdNsbuwvDuy2zyqsZyGmSXO5uee8WPHoGBqGcOSxCzj0R39m9jP6db+kL9m+jkslrbId3CK5GXYcckhs44nzxgV3u0PsnsI9LuHtrdY5Yk7xXBcnCHeYHeY5yu9+VdDsx20Omxx6fqaNbZG/bSvwRkkO/us3JSCx4nlyOCON228vVntls4mDSXxESlSGxFkGaXhw3Vj3hnzZRUqWCBvPU8rWGrSwHMUjJnng8D8RyNemexGS3OkR/R87wZu/3vaMvAsT5gjdx6Y65rJ+1bsxttNRJbe5Lb77pgkKmQcCd5SuMqMAHI6jjWmdg2zctrpzPKCpuJO8VCMEIFCqSOm9gn4YphZya4NFurZZEZHAZHUqynkQwwR8wTXkvtD2Um0+7+jyM7RKCbZ2JIMZYnA6Agk7wHXPmK9c1BbYbGwalbmGdfVHHtxt7yn+I5GsmTz9sn2z3FnZPaNGJl3GWF2Yhot4EYPA76DOQOGOWcYxIbD7S29tpyCaZFIZyE5vje4eEceNSa/o1zd4M3kXd54nu2D7uegzjOPWtb0TYKxtVQRWsIZFA7wopkOB7RYjO8eearanTR1ENkuM5LGnvlRLdHnBlGn7N3erzb8aS2Vm6hZZn8Mk6g5AVPgSA3LBOSfZrZ9C0KGzgSCBAkaDAHU+bE9WJ4k1IUqWqqNUdsF0I7LZWS3SFKUqQjFKUoBSlKAUpSgFKUoBSlKAUpSgFKUoBSlKAV0rnRYJJFlkhieRPYkZFZ1454MRkca7tKA6Or6HBdRmO4iSVD9l1Bx6jqp9Rxqjz9g+nFiUNzECMbsc3hxnOPErHGema0alAU3QOyPTrRw6wd5IOTzMZCCOoB8IPqBVypSgFKUoBSlKAUpSgFKUoBSlKAUpSgFKUoBSlKAUpSgFKUoBSlKAUpSgFKUoBSlKAUpSgFKUoBSlKAUpSgFKUoBSlKAUpSgFKUoBSlKA//9k="/>
          <p:cNvSpPr>
            <a:spLocks noChangeAspect="1" noChangeArrowheads="1"/>
          </p:cNvSpPr>
          <p:nvPr/>
        </p:nvSpPr>
        <p:spPr bwMode="auto">
          <a:xfrm>
            <a:off x="307975" y="-8763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9" name="AutoShape 12" descr="data:image/jpeg;base64,/9j/4AAQSkZJRgABAQAAAQABAAD/2wCEAAkGBhQSEBUUExMUFRQVFxwYFhUYFxgZFxgcGBQXFxoZHBgYHCYeFxojGhcUIC8gJCcpLCwtGB49NTAqNSYrLCkBCQoKDgwOGg8PGiwiHyQqLC0uLyo0LCwsKTE1KTQsLCwqLCwpKSksKSksLCwsLDQsLC0sLCwpLCwsLCwpLCwsKf/AABEIAOEA4QMBIgACEQEDEQH/xAAcAAEAAwADAQEAAAAAAAAAAAAABQYHAwQIAgH/xABNEAACAQMBBQUEBgYGBgoDAAABAgMABBEFBhIhMUEHEyJRYTJScYEUI0JikaEIM3KCscEVU5KistEkNENjk+EWF3ODs8LS0/DxNURV/8QAGwEBAAIDAQEAAAAAAAAAAAAAAAMEAQIFBgf/xAAxEQACAgEDAgMFCAMBAAAAAAAAAQIDEQQSMSFBBVFhEyJxkbEUMoGhwdHh8AYj8UL/2gAMAwEAAhEDEQA/ANxpSlAKUpQClKUApSlAKUzUbdbS2sRxJcwIfJpUB/AmgJKlQ8e2NkxwLy1J8hNH/wCqpSG4VxlWDDzBBH4igOSmare2+20WmwB2UySyHchhX25H8h5AZGTg8xzJAqlf9H9Xvx3l3qDWatxFtbAgqPJnDAk+eS38qr36mrTrNksG0YuXBrGa/aydNgL+DxW2s3W+Psz5kjPxBZh/dNSGi9pU9vMlrq8KwO/CK6T/AFeQ+p+wf8+IWo6NbRe8Vyy/IzKEo8mkUpSrhoKUpQClKUApSlAKUpQClKUApSlAKUpQClKUApSoHbLbGDTbYzTH0jjHtSN0UfzPICgJTUdTit42lmkWONRlnYgAfM9fTrWaXvaxc3shh0e1MgBw11MCsS+oBx/eOfu1Fabszda1It5qjMlv7UFmpKjdPJm6gEdfab7oxWk2lmkSLHGioijCooAUfACuHrfF4Utwq96X5L9yaFTl1ZQm7N7y78WpanPJnnFB4Ix6cgv4JUfp2yOgiZoWRg6yNGGnkkRJGTg3duCqOQ3Ajnkcqvu02sG3gJjG9PIRFbp70r8F+Q4sfRTTS9BjitEtmCyoq4ffUMJGJLO7BsglnLN86q6Seo1kZTsm0u23oTezWcIhJOyLS2X/AFXA6FZJf47+DUXN2NRRnfsby5tJOmH3l+eN1vzNWI7CWYz3cbwk/wBRNNFj4KjhR+FZ12pavdabLDHbXt3uyIWYSSb+MNujDFcj8TU0NJq4y9y5v4/1mJxSWWjku5L/AE+/iu9URr2GFDHHPFgiPePtld0ePBI8WM5Hi4CtW0bWobuETQSLJGeo5g+6w5qw8jXl+82zvpQRJd3DAjBBlfBB4EEA4Iqa2Q2lksWF1b5MYKpd2+TulTwDjPLJzg/ZbhybFSazwyeqhuk1vS7cP8OxDG1QfoelK6GuaHFdwPBOu9G44+YPRlPRh0P8q5dM1KO4hjmibejkUMp9D5+RHEEdCDXaryCcq5dOjX5F3o0UjYzaqXT7ldL1B8qeFndH2ZFzgRsTyYcAPI8PdJ1KqXtZstFf2zQyjHWNx7UbdGH8x1HyxVrPtAv9Ji7rUrWS4ij8KXkRyGHJd/e+1yGWIPmCeNe18P8AEY6mO2TxP6+qKVlbi/Q12lV7Yza06hD34tpYYj7DS7uZOeSoUk7o8zz6cqsNdYiFKUoBSlKAUpSgFKUoBSlKAUpSgFKhdptsrXT0D3Mypn2V4l2x7qDifjyqnntzt+YstQMf9YIV3ceft8qw2lyDQ728SGN5JGCoilmY8gFGSfwFYzs7aPrl+2o3Sn6JCxS0gb2TunmRyIBwW82wOS4r67RO0WLVLaCysJGL3cwSUFWVkUEcGBHIsQeBPBDWi6TpaW0EcEQwkShV+XU+pOSfUmuN4vrHRXshzL8kTVQ3PLO3XHc3KxozuwVEBZmJwFAGSSegr5vLxIo2kkdURBlmY4UDzJrBe0PtZe7kEdt4baNg3iAzMynIZlPJAeIU/E8cAea0Ohnqp4XSPd/3uWJzUEa3pOnx6jIbiSV45FyLWNHKSQoecrKeBkkHNSGAXdUjO9XeNzLbSLFdFWWQ7sVyo3UdjyjkXlFKemPC3TdOFrHNl+0ITOqTYjlJ8EikhSeg80Y+ecfCtm0LVUvYXtbkByykHPDfXry5OOByPQjiK+g/Y64VJVfdXzRyatZONmy1Yb+TJGsg/SB087tpN0BeM/E7rr/B/wAK0vRZnXvLeZi0tuwUueciMN6KU+rLkN99HqM7SNnjeabNGozIo72MdS0eTgepXeX5iqUfdl1OvP34dDg2b7DdPS0QXERmmZAXk33XBYZwoVgABnhwzw41k97s+um629nvd5DJ9Wc8zHMgKhum8CV4+meFTOz/AOkFc29qsMluk7ou6kpcqcAYXfUA7xHDiCM48+NU6w1Ga/1VJpm3pJJQ7kcAAnHA8lCqAPgKvQ+8sHMtxsefI0bst2oisfpNjdzpGsUm9C0jYBDcwCeX2Wx941fZdvdPUZN7bYHlICfwXJNZxolhDJtJDHNFHKk0DbyOoZSQj4OGGM+AVsEXZ9pynIsLXI/3KfzFcfWeDU23ym2117Y/Yk0+olKqL9CnTdqMUpMdhb3F9LyHdoyxA/ekYcB64rm0/s7ub6VZ9YkUoh3o7GI/UqfORs/WH5n444Vo1vbKihUVVUclUAAfIcK5am03h9GmeYLr5vk3lZKXJ8xxhQAAAAMAAYAA5ADoK+qV8ySBQSxAAGSScAAcySeQq+aH1XVv9TigTfmkSJPedgo/FjWW7W9tDMzQ6Wocjg104+qX9gfbPqeHoedZjr1o8ySS3E0lxNukh3Y4HXCryUYHLlUcrYxeGX9P4dffB2Rj7qTeX+nmeqQa/ahtjL8z6daynm8EZPx3Bn881M1IUBSlKAUpSgFKUoBUftBrSWlrLcSexEhYjqcclHqTgfOpCs87eXYaLLjkZIg3w3wf4haAiNhNnTdMdUv1WS4uPFCrDKQx/YCqeAJHEHoMdSTWgbx8zXX09AIYwvshEC45YCDH5Vz1881eonfa5Sff5HQhFJFP202IE2Lq0Aiv4T3kbqMd4V47jgcG3hwyfgeBqIm7cLRLVJN12uGXxW6gjcYcCGdhgLkHGMnGOFaPXmLtQ0oW+q3KKMKzCQDy7xQ+PxY10/DYQ1j9lf129V8O6+BFZmHWJzaztTfa1cxwDjvtiK3TggPHic+0QMks3IA8hVh1v9H+8gtmmWWKZkXeaJA29gDLbpI8RHlwzj5VTtgdphp+oQ3LKXVCQ6jnuujIxHqA2R8K3/Xu2zTo7RpIZhNKV+riCsGLEcN7eA3AOufzNetrrjXHbBYRVbzyeYM4rb9idcZobe4z419o+ZQlW/ED86xFjk5rXNhbYrYRA823mH7zED+FXtJ1k12wc3xDpBS7p9DWNaITU7dh/t7eWNvXunjlQ/IPL/arv1G6ymdQsk6xW87t+93MQ/ElvwNSNcq37x3tP9wyPbPs1t1uS5VkjnfKOhACyNxMTAggBjkofUr0XPzoezEFpkxgljwLsQWx5DAAArV54o5keNwsi+xIhwRyB3WHQ4Knz5VCXFk1nFJJ30PcxqXLT24lmQKM4EgdO8PQb4LZxkmrmn1UYL3o9Tm6zQ2WvMJYT5RUdkLJm2nXh/q9rvN6b6YAPkfrl4VsF5r1vC4SWeGNyMhXkRWI88MQaw3YbX5beOa5RGuNS1OQ/R42wSsas2ZpCMBY98sOgPd9ADidu9gLeDT7u4vsXV08TySztkkPundEfugNugHHHyAwBrZZmWX3JaacRUVwkbGDX7Va7Nmc6TZ95ne7hOfPGPDz+7u1ZaA4L29SGNpJGVEQFmZjgADmSawTbLbqXVnKRlorBTwXk9xg+03knkv45PLt9p+151C5NnEx+iW7fXMDwmkH2c9UU/nk+7UCqgDAGAOQ8qqX37fdjyel8G8J+0f7rl7vZef8fU+YogqhVAAHICuO+/VPnluN/hNc1dHXZd23k8yN0fFjj/OqEeskex1DjVRJ9lF/Q3rsvUjR7LP9Sp/HJH5VaajtnNO+j2dvD/VQoh+KoAfzzUjXaPlIpSlAKUpQClKUAqD222f+m6fcW3DMiHcz0dcMh/tBanKUBm/Zhr/0mwRH4T231EyH2gU8Kkj1UD5hvKrbVD2/0ObTbz+lrNS0bcL6AcmX+sA/MnoQDyLVcdJ1aK5hSaFt6OQZU/xBHRgcgjoRXifFdE6LHNfdl+T8i7VPcsHbrGNudGS81a8jOAUhhCt7rboP88EeVbLI4AJY4AGSTyAHEn8KxPZva+3N5dSXySQx38neW91undURs6AHhxTHAkcivHHMXP8AHoL28rJcJY+ZBrdzrxDkzTVdFltn3JUK+R+y3qrciK6NejbvZd3j3kCXMLcQ8e7IrDzxx/nUPDskgYbtmobpiDj/AIa9t9njLrGSwcb7bOPScHkyzZfY+S5YMwKQg8XPDe9F8z68hW37J6QHlXgFhgAZjyUBR4VyeXIfIGvpNnii95dOttEOrkBj91V6seg5+hqVW0+kIIljaGyHFkcETXP/AGinjHEeZU+J+RCrwZOyuiDjF5bM1026uxSmsRXYitcvXkstQv13lMsBW36MsEasEbzBdnkk8wGTyrJJu0PWIot15plXGN9ol3vL9YUzn1zmvRE9uroyOoZGUqynkVIwR8CCRVBv9jLmMMitbyW4GN+eRkKpyxKN0q4A+0CucccVylPJ6SFMH0lJrp8fmdfsJuHeynLksTck7xJJJaOMsSTxJ5fjXS7RtZm1K4Gl2Pjwc3Lg+AFT7LN0RDxPm2AOI49fTNTzGNM0hwAMm5vz4EBY+IxgnPHgqnnhRjq1XXR4NP0m33BPCnWSR3XvJG8yAd4+igcPzOX0eSBdY7c9Ds7H7GxWEWAe8mYASTN7TboACj3IxgYUeXHNRW2Upv500qAklyr3jjlDCpDbpPvsd3A+HnwHau51EmLSYmCcnv5VKxJ5mNSMyN5cOHl1q6bH7Gw6fCUjLPJId6ad+Mkr9WY9BxOB0z1JJOYQbe6RrZYktsSct7dURUQYVQFUDkABgD5ACqb2tbVtZWBERxcXB7mHHMFh4n/dXr5lauuawrtW1Lv9ZEf2LOEcP95L4if7JT+zUk5bYtjS0PUXRqXd/wDSs2FmIo1QdOZ8z1Nc9KVxm8vLPqdcI1xUI9EhXPs7pP03VLW3xlEb6RN5bsZyAficD96urNMEUsxwAMmtO7FNmWit3vZVxLdkFQeawj2B+97Xw3ataWGZbvI8/wD5Bq1XR7Fcy+n8mlClKrm03aDZWHC4nUP0iXxyH9xeI+JwK6R4MsdKya77eMn/AEbT55B0aV1iH5Bv410v+u29/wD58X/HP+VaOcVyyzDR6iazGEn+DNmpVK7ONvZNT+kd5brB3DKvCTf3iwYkeyMYwPPnV1rcrtNPDFKUoYFKUoD5dQRgjIPMVkz2p0XVkiT/APH6gx3E6Qz8BhfJSSox5H7ta3WadsWkXN49lb2aEyiUzd5ySIIAAzMRgcW5czu8AahvpjdW65dzMXh5Ott5q0lzIulWhzPcfr3HEQQ82LY5Fh08j5sKuF/2fWc1hHZSRZiiULGRwdCBjfVujHmehyc5rj2G2FTT42JYzXMx3p7hvadueBnkoJPD8fSI7ZruaOxjMbyRwmdFupIv1iwtkMQegzgH5eZqLR6WOlqUI/i/Nm0pOTyUK42Jv9HkJtsXdv7scrQ3Cj/u2DE/DfH3RXa07tOtH8M93qlu44MjybwB8t+OPf8AyBqY07so0mSNZEQzo3ESGd2DZ65QgVJxdmGmrys4z8S7fxapXYvUmjTL0Orp+02jo/eLdQmT+tlkkeX+3Nlh8Biu1edp2mxjJu429EDOf7qn867Q2I06MFvodsoHEsyLgfEtwFVO+eO/kNppFrb+7PfCBBFCp4EI2743I6j5e8I0lJ9zdycF2P267ZRKSlhaSzsPtv4IxnkSAScfErUDeafe35B1C4xGDkW8PhT544fPxH1FfMmjxaRqc9r3hELQRyq8hAyQAGPlxbvOFQ2u9pIGVtlyf61hw/dXr8T+FdOmqmEd8uTjam/VWTddfHmdqbQLK1v4HuYVazm+rdd9lMTcMSDdYEjgM8/tdcVtWmdlmlwkMlnETzBfMn/iEivKlxcy3EmXZpHbgM5JPoB/IVo0XaPqBso9KRSlwpMbzb3jEQA3VyPZIBILc8AY45qGxptySwizRCeFW3mX1NU2w7XbPT27iMG4uB4RDFjdU8t1m5KfugE+gql3G1uvXnFDFYxnkMDfx6lgzZ+S1R9RtrfTkXBka5IyGWRkPHmTu8l9OZqOtO0e9jBHeh88i6hiPgef45qlc7pL/Tj8cnTdFdE9t7y/Jdvj/BfZdE1duI1eYk8wGlA/un+VV642PvxK8hvIHkfBdnkJdsDAzvr5VWotqbiWZe+kMoYgbjyMkfE/dIVfieFaNpuwUBKyTJEx5rHGPqh5eL2pT6k49KoXW26eOb7E89tuf1RaohXZLdQmmvVplbntb6AZktxKg5vCQ347uf4UsNYjm4K2G908G/51p0FuqKFRVVRyCgKB8AKhNoNjLe7yzLuS9JUwGz94cn+fH1rn1+IVyeLFj1X6r9jv16jVUcS3ryl+j/cz+7uzLKAsXfQwurSpvbolwcmMMPTPKvQGjdpthLZG571YkiAEkbYDxnkE3BxOcYG7nPTrjBmt5NPYQ3CgRknu5l9hvj6/HiPzrq7Q2aApKAO8LgAYyHz5/wCfrXcqtSwlw+H5nM1el+2VvU7/AH196L7eWPh+fxL3tL2oXd+SlqWtLU8N/wD/AGJB55H6sH0/E8qq9ppccZyFy3Mu3FifPJrtUqtZdKfwPSaLwnT6VJpZl5v9PI/a45pgiljyUZPyr7r90nQm1G9js0zuAiS5cfZjUjw595uAHqR61pXDfLBY1+rjpaJWP8PV9jVuxTRjDpayOMPdO05+DYVPluqD+9V+rjghCKFUBVUAKByAAwAPQCuSuyfL223lilKUMClKUApSlAK+JYlZSrAMrDBBGQQeYIPMVVe0jbgaXbRzbocvMibnUrxaTHruKQD5kVVds+22IW8a6ae/ubhfD4c9yDw8SdZM5wvLhk5GMgfW12y2madmVb6fTmfj3VvKcOfMQYJx8MAVl2pdql3G+7a31xJH708MIf8ALe/M1VdcW5aQy3QlMjni8m9lj8T5eXSo3FY6MypPsywybbTzSb12TdgcRHLJIIgf2I2Wr9ov6QjQIsY0+BY14BIWMYHwBVhWP1+hayYLz2pbdwarJBNFFJFIiFJFfdIxvby4Yc+JfmB0qvaBstNdnwDdjBwZG9keg94+g/Ko17Jwu8UcLy3ipA49M4x0rt6PtBNbNmJyB1U8Ub4r/PnW0Nufe4NLN+17OfU0aPSYdMtZJUG9Iq/rG9oseCge6MkcB+ddfYzS9yHv34yz+NmPPdJyPx9o/EeVQ2u7Vpe20US+CR5lDqeWOIBDdRkjnx/jV8ktghMfRcp8l8P8qxrrIvEYcHU/xnTSc522/eX9/vxMc1G7e5uGbiWkbCj4nCqPyFb1s/8Ao92awL9KaWScjLlX3UU44hQBxA8znOOQ5VgR37e4zyeKTI+KNkfwFeptne1SwurdZTcxQtjxxSuqMh6jxEbw8iOf5VquCjY25Ny5yYB2odnp0q5VVYvBKC0TNje8JAZWxwJGV4jmCPWuDYPaSeOdIVk+rcnwPkpnBIx1TJHMfgam+2vb2LUbmNLc70NuGAkxgOzkbxGeO6AqgHrx6Yqp7GWhe9ixyU759Aoz/HA+dR2wjODUllE2l3e2io+a+ps1jrSSMEb6uXH6tiPF6o3Jx8OPmBXdmmVFLMQqqCWY8AAOZJrp7M6Yk1y6yoHjNuQykcDmZMHzBBVsEcRjhUtBsMe/UyztNbRnfjhcZYuD4e8f/aomMrniT7WccfPWeFRck4vC7/x/J6G7VeynKGM44/krl7E8xRLqEC1u1cQq2RLmMBw7e4WUsyjmAnHmRWf3mjNaXscUzFogCbdjyOeQPkRyx546Gtj7QjhbNvK9jHr445V/nVd2v0AXdqyAfWL44j1DAcv3hw+Y8qllZHSWxgukJL5PjP7lelymvacyi8/Fc4f6FWpUfouo95CCxwy+F88OI6nyyP513tKtLi+l7mxj7xhweY8IYvVm6n0Gc9AasqqTltSPWT8S09dKulLo1lefyOKV3aRIIEMlxKcRoP8AEegUc8nhW5dnuw6abbbmQ88h355ffbyHXcXJA+Z618bCdnkOnIWz3tzIPrZ2HiPXdUfYTPTr16YttdKqpVo8H4j4hPW2ZfSK4X97ilKVMc0UpSgFKUoBSlKAwb9JPUCZrSHoqPIR6syqPyQ/jVY2P0tLW1a8lHiKll8wnTH3nP5EeZqZ/SAhMmr26e9Aij96aQV0e0Ju7sgi8FLqnyVWIH90VR1cnJxqX/p9fgV7nlqHmfnZXDHqes715hwkbSRxHihKlQq4PMAEtjrjj1rXu1HZi1l0q5Z4o1aKJpI3CqrKyLlQCByY4XHXNeXdP1GSCVZYXaORDlXU4IP/AM6da0bZ7aDUdduY7a5nLWyESThURFKoQcNuAb2WwADwyc9KuJKKwuEWIx7Ismgdi9pLa2sk3fLIY1eVFfCuWG8AcglcAgeEjlV3g0Wx0+JpFhggSNctJujeAHUucsT88kmpqunrMULQSC5CGAr9Z3ns4z18jnGMcc4xxqq5Ns6Cgoroecdv9upNRuCSWWBDiKLPAD3iORc8yenLpVVq+7ddmclqpuoI5BaE+ES4WZfXczvd35FgG8wOZoVW1jsUG8s+kcggjmOIrV9nNq/poYvgTjjIBwDZ+2B0yeY6E+RFZNXb0vUXglWRDhlPyI6g+hFazjuWC7oNW9Lbv7cP4F92u2R7897FjvceJeQfHIg9G6etZ9c2bxtuujKR0IIrdrXS5JreO4hUywyqGVkGSPNWUcQynKnpkV1mgPIq3wKn/KoIzlHo0d2/QabVv2tU0s8/87Mxew0mWZt2ONmPw4D4k8BWobHbI9zhF8c8uASOX7IPujmT6elWvT9l7iXlGUQcSz+BQPPjx/AVLadpUbqY4SWibhPc8u9HWGD/AHZ5NIOY4KSTlMuTlz0RXjDT6B5jLfZ28l6nY2SswFeUcVkISI+9HFvASfCSRpnH3WSrBX4qgAAAADgAOAAHQDoK6Ota3DaQtNO4SNevUnoqjmzHy/51G+rKDb5k/iRHaBYtJbIyIz9xcRTMq8W3Iy2+VX7RAOcDjwNR8E6uoZGDKwBVhyIPIis62p7YbidyqRtDB0QMySOPN3XxY+6pA8ya4th9tkWfuGQRxSnwDeJWOQ+WeSMenQ/E1Q8R0UrYb48x+n7k+j1UISw3z/fkTOzmyFrNtBLb3Ks0UiGeNAxVS3BiGC8SP1nUcq3zT9OigjEcMaRovJEUKo+QrE0bd2l04jOWRlPw3Zh/Ot1rpaObnRCT8jm6qO26UV5ilKVaKwpSlAKUpQClKUApSlAYt2w2Y/pzS3b2ZCsZPwnH/uCultHoPfRyW8nhYHn7rKeB9R/I1Y/0gtJZ7CK5TO9bTAkjmqyYXIP7YiqYstRnuIIpPo9nM0kasLh2IyGUEMYhETnjxUPjPIjpT1NHtHGUXhoisplY048oweXs3mG6BJG7u27GihyztjkMgDgOJJ4AcTgVuGwWxiabaiMYaV8NNIPtNjgB9xeIHzPWpDTNGWJ992Ek7qQZN0IFUEEpGi8Io8sDgZJJyxY1K1jdLGJPP5HQopcFmbyz8JqFjuFZPp0w3olP+hxHkx5Cdh7zcSnuJx5scc+0WWiWEEg3EiQZHMLI31hHr3Sy1Gbf3wEqxDhHCmcDgBkeXTCgVpZP2VbmueEQ625wjhFB262+MbneIknYcFPsIp8x5fd69fXI55d5i2AMnOAMAZ8gOQrl1G+aaV5G5uxP48h8hgfKrHsT2aXeqb7QBFjQ4aSQkLvYzujAJY4weA4ZGeYqxRSql5t8sq117F69yp0q2bbdmt3pe4ZwjRucLLGSU3sZ3TkAqcZPEccHHI1U6sEpsXYVqszJPbpcyRlN2RFwskZDEq/gbiOO6cqV5nOa1gz3x4fSLcDzFq+9+dwRn5VgfYpfCPVVBYKJYnTiQMngyjj1JUYFeh6r2ScX0LVUIyj1Iq40gON67mknC8SshVYBjjkxIAjY+/vYqUHKoLaCf/SbKNziGSRy3k8kce9DGx8i28wHUxrU1LOqkBmALHCgnBY+QHMn4VFJt8k8Ul0R+XVysaNI7BURSzMeQVRkk/KqX2c3yaxe3F3KoaO1ZY7WFsEJvAlpWXkZG3Rx6cQOQr67StQYxiBfcaaT1CAiJT6GQFsde69ax3s+7QptKnZ0USRyACWInG9jiCG47rDJ44PM8KmqS5ItRuST7PJ6f2o2ZhvrZ4JkBDKQrYG8hxwZT0IOP/qvG8i7rEZ5HGR6Gtj2r/SFaa3aK1t2hZ1KtK7glQRg7gUe1j7RPDyrGqnKZq/ZbevqGtWkjA5tbdi594qHQN8zInzBr0XWU9gOx5t7NrqRcSXWNzPMRLndPpvEk/ALWrVrGKgtseDaUnJ5YpSlbGopSlAKUpQClKUApSlAR+v6Ol3ay28nsSoUJ8sjgw9QcEfCsu7KNVeITaZceG4s3YKD9qMtnh5gMcj7rr5VsNZp2qbHS76apYj/AEu2GXQDPexjmMfaIUkY+0pI5gVrKO5YN4S2vJKa7fdxNayscRF2ikY+yveoO7Zj0XvEVc/fFdw6qn0gQL4pN0u4HERqOAL+RZuCjmcE8hUbsvtNBqdpvqFII3ZoWw26SOKsD7Snjg8iPXIEpp2lQ26lYYo4lJyQihQT5nA4n41UfTkvLr1XB19VOLixJ5C7wf3rW4Vf7xH41A7e22bqQHlJGMfNCn8jVi1yyaWBhHjvVKyRZ5d5E4kTPoWUKfRjXW2jhW9tIruEE4XJX7QX7SkdGRgQR0w1RaiDnS9vKeTna+ttZR5WmiKsVPAqSCPUHBr0P+j9tHA1h9F3lWeOR2KE4Z1Y5Dj3seyccsDzFZptrsezsbiAbxPGRBzJ95R19R86oWSD1BHyIq5TdG6CkiOuxTWUeiP0gNpYFsPou8rTyOjBAQWRVO8XPu59keeT5GvOlfRJJ45JP4mpW72YmitxO67qlgN0+0ARwJHQHlxqRySwm+TdtLk6Om2pkmjQHBdgoPlk8/lzrYNB7SbmwKw6ijSw8kuk8TY6b3v/ADw37VZjLp0lnHa3OcPNvyRqRyVGCKxB947+PQDzqc0PaG/vJO5ihjmLcwU8IHm5yFVfU1rNN/Avad07GptqXbHVfibxb3lpqMBCtDcxN7S8G9RvKeKEeoBrk0vZy2tiWhhSNiMFgCWx5bzEnHpnFY5tXsEml2S3LXMi3rvhBD4I8niyrybdVc+LI4kcK5ZtpNWsYI5heJcQPu4MihyN8ZUsWG8B+8ary2rCzzwZTby3Hg0DaGwLPdSYyUaDP/Zdy+D8O8aX8/KsU1/YiWNy0KmSMnIA4svoRzPxFas8W0TMsi21nvbuN9HQrIh47rK0hDLxzyyOhGTnrDs41m5fMklpZqeYiyT8gM/4hUyjJdUSx1FE6vZWp9G2mvXt1MUudIljGZEMflv+En4A8T8q0Xso7I3vXS5ukKWinKqeDT46Dyj8268h1I07ZrsSs7dxLOXvJhx3pvYB8+745/eLVoarjlUxzpYz7vB+RxhQAAAAMADgAByAHQV9UpQ1FKUoBSlKAUpSgFKUoBSlKAUNKUBlu2PZxPBcHUNIISfnNbfYmHM4HLJ5leGTxBB58myfaTBdt3MoNtdKd1oJPDlhz3C2M/snDeh51p1Vna7s7s9RX6+LEmMLMnhlHl4seIejAitJQUiSFjhwdio5RJayPLCveRyHemgGAxbkZYskDfIxvIcBsZBDZ3qm2yOt6fwtLiO+gHKKfhIB5Bif4P8AKoP/AK650kkjl04loiRII5SdwjgcncYDiD1qJQlF5RO7ITWGXy40S2vSz2kyLJ9uI5Ug/ejOHiPoR8qrupdmryN9ZaxyH3huk/jkH8agp+2SxuAGuNPlYryb6tiv7MnhZfkRUTqPbAgGLWC6A5KZb25K/DcST8t6oZaWEpblmL9ChPTVt5i8fAtJ2KjslMsqW1og/wBpIVB+CgZYn0HGs32m1xr+4WC0SWWIHgoU78xHNiq8VXyGeA4k55c+xuknWtRIuZCFRDIwXgzAMo3VLZI4sMscnFbzougW9om5bxJEvXdHib9pj4mPxNFTCqW7q5epJTpE3u+pQ7ns7n1OWKa/EdrDFGI4rWDxOsa8laQ5UHjzGfgKu1pY2um2zbipBAg3nbzx1ZjxdugzknkK+doNrbezAEr5kPsQIN6Zz0CoOPzOBWb6/aaxft9Il0+QWsIMkdqXCkkfaZD45Xxnhuj0HPMvvT5Lq2QeCK2ot59Ym+kFu5hHht4mBLbnvtjgGc8fw6AVKbGRLdaSIZeKjfibzGG3lI9RlSPgKkNldDvNRt1uLeWyVCcMrd8zowxlWUAAHl15Y866PZ5CY0uo2Kkx3UikrndJGASM9DjhVDxJSVG7jDTR06HpnbGNOXlNSz3LT2Zbam3YaXfOFlj4W0zcEmj+yuT9och54xzHHVc1j2taDDdx7kyZHNWHBlPmp6fwqpt2Xvv8L6UJnkQS2PjvgflWNP4tVOP+14ZUv8NsjL/X1R6KjmDZwQd04OCDg4BwfI4I4etfdZp2BJjTJeJIN1JhjzOFjGfyrS67JyhSlKAUpSgFKUoBSlKAUpSgFKUoBSldXVdSS3gkmkOEiRnb4KpJx68KA5bm5WNS7sqKOJZiFUfEngKqtx2t6UjbpvYs/dDsv9pVI/OsA1ftDOoXyy6iJXtFYkW0T7oUYO6Bnmc4y3AnjgjhVpi230bvbU2lk0LpKqOrxRskkUh3ZFdi7FiODKSOBXHImgLttV2hLfd3Y6VOGluM97OoYCCIDxtxAIYjgP5EioHtB7nSdJW0tsobltxmH6x1ABldj9okbq+WGwMCpPs7s45LrULxERFe4MEQRQqiOLHIAAeLwE+orhfTF1LXHd8Nb6cqoFPFXnbLH4hTz/YXzqGUve9EWIwxH1ZE7G9lsbIbi8Dx25Jljs2dt1FxkPM3DJ3RnHDhz8qqmqbSQSSS3RCKqhorG2UABFGR3hQcFJJzk+vkK0rtb1lks1toj9deP3Q448AwZDny4qufJjWIXGx06HBMP/GiH+JhUbakveeMkN+1e5nBGWGoyQSLJC7RyL7LqSGHTmK3Hs/0m91SzEraxcIN5kliWJRIpU8hLvZ4qVOcdaomznZ9hllnZWAOVRDvKT03mHAj0H41pnYYxMmplf1f0ld3yz9Zvf8AlraF0LJuMeuCGNqk3GJ09Y2Rg0rVtJlh3z3szxzSyOWd2dVRSxPD7bcgK2LFULtq01n03vox9ZaSpcL5+A4b5ANvfu1Yf+mVqtnHdyzJFFKiupZsZ3lB3QObMM4wATwqwSFE1xxoespcr4bHUCVuF+xHKOIkx0znPwMnpVb7N1JtHkPOWeR8+fIfxBq4bf3D6rpsqQWUzR471J5d2FQUG8GjR8yPlcj2VBDc6ruw7KdOt9zgNzB/aDNvfnk/OuP4xJqhLzaOp4XHNzfkibkBx4SAemRkfPBFQO0G0TW1vI0sTK26Qjr44yxBC+LgyceOGUcuZqbtrgOD5glWHVWHMfwI8wQetQ2i6b/TGoqAM2Fm+9K/2ZpRyQeYHX0z7wri6DTO23bKPRdX6f8ATra29VV7k+r4ND7LNBNppNtGww5XvHHXekJfB9QCo+VWylK9keVFKUoBSlKAUpSgFKUoBSlKAUpSgFR+0GkC6tZrdjgTRsmR03lIz8jxqQpQHjzaXYW8sZWSeB8A8JFUtG46FXAx8jxHUVwaLs5dSSI0drcSqGBO5G5yAQSN7dwK9lUoDIuyi/WPTp+8BjNvcTd6r+0mAHO96gZHxU1zdk7gaW1w5wZpZp5G+DEH44CGpzX+yWG5uJJRPcQJcY+kwxMAk26cgnPInr5/M1SNntpIdNsbuwvDuy2zyqsZyGmSXO5uee8WPHoGBqGcOSxCzj0R39m9jP6db+kL9m+jkslrbId3CK5GXYcckhs44nzxgV3u0PsnsI9LuHtrdY5Yk7xXBcnCHeYHeY5yu9+VdDsx20Omxx6fqaNbZG/bSvwRkkO/us3JSCx4nlyOCON228vVntls4mDSXxESlSGxFkGaXhw3Vj3hnzZRUqWCBvPU8rWGrSwHMUjJnng8D8RyNemexGS3OkR/R87wZu/3vaMvAsT5gjdx6Y65rJ+1bsxttNRJbe5Lb77pgkKmQcCd5SuMqMAHI6jjWmdg2zctrpzPKCpuJO8VCMEIFCqSOm9gn4YphZya4NFurZZEZHAZHUqynkQwwR8wTXkvtD2Um0+7+jyM7RKCbZ2JIMZYnA6Agk7wHXPmK9c1BbYbGwalbmGdfVHHtxt7yn+I5GsmTz9sn2z3FnZPaNGJl3GWF2Yhot4EYPA76DOQOGOWcYxIbD7S29tpyCaZFIZyE5vje4eEceNSa/o1zd4M3kXd54nu2D7uegzjOPWtb0TYKxtVQRWsIZFA7wopkOB7RYjO8eearanTR1ENkuM5LGnvlRLdHnBlGn7N3erzb8aS2Vm6hZZn8Mk6g5AVPgSA3LBOSfZrZ9C0KGzgSCBAkaDAHU+bE9WJ4k1IUqWqqNUdsF0I7LZWS3SFKUqQjFKUoBSlKAUpSgFKUoBSlKAUpSgFKUoBSlKAV0rnRYJJFlkhieRPYkZFZ1454MRkca7tKA6Or6HBdRmO4iSVD9l1Bx6jqp9Rxqjz9g+nFiUNzECMbsc3hxnOPErHGema0alAU3QOyPTrRw6wd5IOTzMZCCOoB8IPqBVypSgFKUoBSlKAUpSgFKUoBSlKAUpSgFKUoBSlKAUpSgFKUoBSlKAUpSgFKUoBSlKAUpSgFKUoBSlKAUpSgFKUoBSlKAUpSgFKUoBSlKA//9k="/>
          <p:cNvSpPr>
            <a:spLocks noChangeAspect="1" noChangeArrowheads="1"/>
          </p:cNvSpPr>
          <p:nvPr/>
        </p:nvSpPr>
        <p:spPr bwMode="auto">
          <a:xfrm>
            <a:off x="460375" y="-7239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24" name="AutoShape 14" descr="data:image/jpeg;base64,/9j/4AAQSkZJRgABAQAAAQABAAD/2wCEAAkGBhQSEBUUExMUFRQVFxwYFhUYFxgZFxgcGBQXFxoZHBgYHCYeFxojGhcUIC8gJCcpLCwtGB49NTAqNSYrLCkBCQoKDgwOGg8PGiwiHyQqLC0uLyo0LCwsKTE1KTQsLCwqLCwpKSksKSksLCwsLDQsLC0sLCwpLCwsLCwpLCwsKf/AABEIAOEA4QMBIgACEQEDEQH/xAAcAAEAAwADAQEAAAAAAAAAAAAABQYHAwQIAgH/xABNEAACAQMBBQUEBgYGBgoDAAABAgMABBEFBhIhMUEHEyJRYTJScYEUI0JikaEIM3KCscEVU5KistEkNENjk+EWF3ODs8LS0/DxNURV/8QAGwEBAAIDAQEAAAAAAAAAAAAAAAMEAQIFBgf/xAAxEQACAgEDAgMFCAMBAAAAAAAAAQIDEQQSMSFBBVFhEyJxkbEUMoGhwdHh8AYj8UL/2gAMAwEAAhEDEQA/ANxpSlAKUpQClKUApSlAKUzUbdbS2sRxJcwIfJpUB/AmgJKlQ8e2NkxwLy1J8hNH/wCqpSG4VxlWDDzBBH4igOSmare2+20WmwB2UySyHchhX25H8h5AZGTg8xzJAqlf9H9Xvx3l3qDWatxFtbAgqPJnDAk+eS38qr36mrTrNksG0YuXBrGa/aydNgL+DxW2s3W+Psz5kjPxBZh/dNSGi9pU9vMlrq8KwO/CK6T/AFeQ+p+wf8+IWo6NbRe8Vyy/IzKEo8mkUpSrhoKUpQClKUApSlAKUpQClKUApSlAKUpQClKUApSoHbLbGDTbYzTH0jjHtSN0UfzPICgJTUdTit42lmkWONRlnYgAfM9fTrWaXvaxc3shh0e1MgBw11MCsS+oBx/eOfu1Fabszda1It5qjMlv7UFmpKjdPJm6gEdfab7oxWk2lmkSLHGioijCooAUfACuHrfF4Utwq96X5L9yaFTl1ZQm7N7y78WpanPJnnFB4Ix6cgv4JUfp2yOgiZoWRg6yNGGnkkRJGTg3duCqOQ3Ajnkcqvu02sG3gJjG9PIRFbp70r8F+Q4sfRTTS9BjitEtmCyoq4ffUMJGJLO7BsglnLN86q6Seo1kZTsm0u23oTezWcIhJOyLS2X/AFXA6FZJf47+DUXN2NRRnfsby5tJOmH3l+eN1vzNWI7CWYz3cbwk/wBRNNFj4KjhR+FZ12pavdabLDHbXt3uyIWYSSb+MNujDFcj8TU0NJq4y9y5v4/1mJxSWWjku5L/AE+/iu9URr2GFDHHPFgiPePtld0ePBI8WM5Hi4CtW0bWobuETQSLJGeo5g+6w5qw8jXl+82zvpQRJd3DAjBBlfBB4EEA4Iqa2Q2lksWF1b5MYKpd2+TulTwDjPLJzg/ZbhybFSazwyeqhuk1vS7cP8OxDG1QfoelK6GuaHFdwPBOu9G44+YPRlPRh0P8q5dM1KO4hjmibejkUMp9D5+RHEEdCDXaryCcq5dOjX5F3o0UjYzaqXT7ldL1B8qeFndH2ZFzgRsTyYcAPI8PdJ1KqXtZstFf2zQyjHWNx7UbdGH8x1HyxVrPtAv9Ji7rUrWS4ij8KXkRyGHJd/e+1yGWIPmCeNe18P8AEY6mO2TxP6+qKVlbi/Q12lV7Yza06hD34tpYYj7DS7uZOeSoUk7o8zz6cqsNdYiFKUoBSlKAUpSgFKUoBSlKAUpSgFKhdptsrXT0D3Mypn2V4l2x7qDifjyqnntzt+YstQMf9YIV3ceft8qw2lyDQ728SGN5JGCoilmY8gFGSfwFYzs7aPrl+2o3Sn6JCxS0gb2TunmRyIBwW82wOS4r67RO0WLVLaCysJGL3cwSUFWVkUEcGBHIsQeBPBDWi6TpaW0EcEQwkShV+XU+pOSfUmuN4vrHRXshzL8kTVQ3PLO3XHc3KxozuwVEBZmJwFAGSSegr5vLxIo2kkdURBlmY4UDzJrBe0PtZe7kEdt4baNg3iAzMynIZlPJAeIU/E8cAea0Ohnqp4XSPd/3uWJzUEa3pOnx6jIbiSV45FyLWNHKSQoecrKeBkkHNSGAXdUjO9XeNzLbSLFdFWWQ7sVyo3UdjyjkXlFKemPC3TdOFrHNl+0ITOqTYjlJ8EikhSeg80Y+ecfCtm0LVUvYXtbkByykHPDfXry5OOByPQjiK+g/Y64VJVfdXzRyatZONmy1Yb+TJGsg/SB087tpN0BeM/E7rr/B/wAK0vRZnXvLeZi0tuwUueciMN6KU+rLkN99HqM7SNnjeabNGozIo72MdS0eTgepXeX5iqUfdl1OvP34dDg2b7DdPS0QXERmmZAXk33XBYZwoVgABnhwzw41k97s+um629nvd5DJ9Wc8zHMgKhum8CV4+meFTOz/AOkFc29qsMluk7ou6kpcqcAYXfUA7xHDiCM48+NU6w1Ga/1VJpm3pJJQ7kcAAnHA8lCqAPgKvQ+8sHMtxsefI0bst2oisfpNjdzpGsUm9C0jYBDcwCeX2Wx941fZdvdPUZN7bYHlICfwXJNZxolhDJtJDHNFHKk0DbyOoZSQj4OGGM+AVsEXZ9pynIsLXI/3KfzFcfWeDU23ym2117Y/Yk0+olKqL9CnTdqMUpMdhb3F9LyHdoyxA/ekYcB64rm0/s7ub6VZ9YkUoh3o7GI/UqfORs/WH5n444Vo1vbKihUVVUclUAAfIcK5am03h9GmeYLr5vk3lZKXJ8xxhQAAAAMAAYAA5ADoK+qV8ySBQSxAAGSScAAcySeQq+aH1XVv9TigTfmkSJPedgo/FjWW7W9tDMzQ6Wocjg104+qX9gfbPqeHoedZjr1o8ySS3E0lxNukh3Y4HXCryUYHLlUcrYxeGX9P4dffB2Rj7qTeX+nmeqQa/ahtjL8z6daynm8EZPx3Bn881M1IUBSlKAUpSgFKUoBUftBrSWlrLcSexEhYjqcclHqTgfOpCs87eXYaLLjkZIg3w3wf4haAiNhNnTdMdUv1WS4uPFCrDKQx/YCqeAJHEHoMdSTWgbx8zXX09AIYwvshEC45YCDH5Vz1881eonfa5Sff5HQhFJFP202IE2Lq0Aiv4T3kbqMd4V47jgcG3hwyfgeBqIm7cLRLVJN12uGXxW6gjcYcCGdhgLkHGMnGOFaPXmLtQ0oW+q3KKMKzCQDy7xQ+PxY10/DYQ1j9lf129V8O6+BFZmHWJzaztTfa1cxwDjvtiK3TggPHic+0QMks3IA8hVh1v9H+8gtmmWWKZkXeaJA29gDLbpI8RHlwzj5VTtgdphp+oQ3LKXVCQ6jnuujIxHqA2R8K3/Xu2zTo7RpIZhNKV+riCsGLEcN7eA3AOufzNetrrjXHbBYRVbzyeYM4rb9idcZobe4z419o+ZQlW/ED86xFjk5rXNhbYrYRA823mH7zED+FXtJ1k12wc3xDpBS7p9DWNaITU7dh/t7eWNvXunjlQ/IPL/arv1G6ymdQsk6xW87t+93MQ/ElvwNSNcq37x3tP9wyPbPs1t1uS5VkjnfKOhACyNxMTAggBjkofUr0XPzoezEFpkxgljwLsQWx5DAAArV54o5keNwsi+xIhwRyB3WHQ4Knz5VCXFk1nFJJ30PcxqXLT24lmQKM4EgdO8PQb4LZxkmrmn1UYL3o9Tm6zQ2WvMJYT5RUdkLJm2nXh/q9rvN6b6YAPkfrl4VsF5r1vC4SWeGNyMhXkRWI88MQaw3YbX5beOa5RGuNS1OQ/R42wSsas2ZpCMBY98sOgPd9ADidu9gLeDT7u4vsXV08TySztkkPundEfugNugHHHyAwBrZZmWX3JaacRUVwkbGDX7Va7Nmc6TZ95ne7hOfPGPDz+7u1ZaA4L29SGNpJGVEQFmZjgADmSawTbLbqXVnKRlorBTwXk9xg+03knkv45PLt9p+151C5NnEx+iW7fXMDwmkH2c9UU/nk+7UCqgDAGAOQ8qqX37fdjyel8G8J+0f7rl7vZef8fU+YogqhVAAHICuO+/VPnluN/hNc1dHXZd23k8yN0fFjj/OqEeskex1DjVRJ9lF/Q3rsvUjR7LP9Sp/HJH5VaajtnNO+j2dvD/VQoh+KoAfzzUjXaPlIpSlAKUpQClKUAqD222f+m6fcW3DMiHcz0dcMh/tBanKUBm/Zhr/0mwRH4T231EyH2gU8Kkj1UD5hvKrbVD2/0ObTbz+lrNS0bcL6AcmX+sA/MnoQDyLVcdJ1aK5hSaFt6OQZU/xBHRgcgjoRXifFdE6LHNfdl+T8i7VPcsHbrGNudGS81a8jOAUhhCt7rboP88EeVbLI4AJY4AGSTyAHEn8KxPZva+3N5dSXySQx38neW91undURs6AHhxTHAkcivHHMXP8AHoL28rJcJY+ZBrdzrxDkzTVdFltn3JUK+R+y3qrciK6NejbvZd3j3kCXMLcQ8e7IrDzxx/nUPDskgYbtmobpiDj/AIa9t9njLrGSwcb7bOPScHkyzZfY+S5YMwKQg8XPDe9F8z68hW37J6QHlXgFhgAZjyUBR4VyeXIfIGvpNnii95dOttEOrkBj91V6seg5+hqVW0+kIIljaGyHFkcETXP/AGinjHEeZU+J+RCrwZOyuiDjF5bM1026uxSmsRXYitcvXkstQv13lMsBW36MsEasEbzBdnkk8wGTyrJJu0PWIot15plXGN9ol3vL9YUzn1zmvRE9uroyOoZGUqynkVIwR8CCRVBv9jLmMMitbyW4GN+eRkKpyxKN0q4A+0CucccVylPJ6SFMH0lJrp8fmdfsJuHeynLksTck7xJJJaOMsSTxJ5fjXS7RtZm1K4Gl2Pjwc3Lg+AFT7LN0RDxPm2AOI49fTNTzGNM0hwAMm5vz4EBY+IxgnPHgqnnhRjq1XXR4NP0m33BPCnWSR3XvJG8yAd4+igcPzOX0eSBdY7c9Ds7H7GxWEWAe8mYASTN7TboACj3IxgYUeXHNRW2Upv500qAklyr3jjlDCpDbpPvsd3A+HnwHau51EmLSYmCcnv5VKxJ5mNSMyN5cOHl1q6bH7Gw6fCUjLPJId6ad+Mkr9WY9BxOB0z1JJOYQbe6RrZYktsSct7dURUQYVQFUDkABgD5ACqb2tbVtZWBERxcXB7mHHMFh4n/dXr5lauuawrtW1Lv9ZEf2LOEcP95L4if7JT+zUk5bYtjS0PUXRqXd/wDSs2FmIo1QdOZ8z1Nc9KVxm8vLPqdcI1xUI9EhXPs7pP03VLW3xlEb6RN5bsZyAficD96urNMEUsxwAMmtO7FNmWit3vZVxLdkFQeawj2B+97Xw3ataWGZbvI8/wD5Bq1XR7Fcy+n8mlClKrm03aDZWHC4nUP0iXxyH9xeI+JwK6R4MsdKya77eMn/AEbT55B0aV1iH5Bv410v+u29/wD58X/HP+VaOcVyyzDR6iazGEn+DNmpVK7ONvZNT+kd5brB3DKvCTf3iwYkeyMYwPPnV1rcrtNPDFKUoYFKUoD5dQRgjIPMVkz2p0XVkiT/APH6gx3E6Qz8BhfJSSox5H7ta3WadsWkXN49lb2aEyiUzd5ySIIAAzMRgcW5czu8AahvpjdW65dzMXh5Ott5q0lzIulWhzPcfr3HEQQ82LY5Fh08j5sKuF/2fWc1hHZSRZiiULGRwdCBjfVujHmehyc5rj2G2FTT42JYzXMx3p7hvadueBnkoJPD8fSI7ZruaOxjMbyRwmdFupIv1iwtkMQegzgH5eZqLR6WOlqUI/i/Nm0pOTyUK42Jv9HkJtsXdv7scrQ3Cj/u2DE/DfH3RXa07tOtH8M93qlu44MjybwB8t+OPf8AyBqY07so0mSNZEQzo3ESGd2DZ65QgVJxdmGmrys4z8S7fxapXYvUmjTL0Orp+02jo/eLdQmT+tlkkeX+3Nlh8Biu1edp2mxjJu429EDOf7qn867Q2I06MFvodsoHEsyLgfEtwFVO+eO/kNppFrb+7PfCBBFCp4EI2743I6j5e8I0lJ9zdycF2P267ZRKSlhaSzsPtv4IxnkSAScfErUDeafe35B1C4xGDkW8PhT544fPxH1FfMmjxaRqc9r3hELQRyq8hAyQAGPlxbvOFQ2u9pIGVtlyf61hw/dXr8T+FdOmqmEd8uTjam/VWTddfHmdqbQLK1v4HuYVazm+rdd9lMTcMSDdYEjgM8/tdcVtWmdlmlwkMlnETzBfMn/iEivKlxcy3EmXZpHbgM5JPoB/IVo0XaPqBso9KRSlwpMbzb3jEQA3VyPZIBILc8AY45qGxptySwizRCeFW3mX1NU2w7XbPT27iMG4uB4RDFjdU8t1m5KfugE+gql3G1uvXnFDFYxnkMDfx6lgzZ+S1R9RtrfTkXBka5IyGWRkPHmTu8l9OZqOtO0e9jBHeh88i6hiPgef45qlc7pL/Tj8cnTdFdE9t7y/Jdvj/BfZdE1duI1eYk8wGlA/un+VV642PvxK8hvIHkfBdnkJdsDAzvr5VWotqbiWZe+kMoYgbjyMkfE/dIVfieFaNpuwUBKyTJEx5rHGPqh5eL2pT6k49KoXW26eOb7E89tuf1RaohXZLdQmmvVplbntb6AZktxKg5vCQ347uf4UsNYjm4K2G908G/51p0FuqKFRVVRyCgKB8AKhNoNjLe7yzLuS9JUwGz94cn+fH1rn1+IVyeLFj1X6r9jv16jVUcS3ryl+j/cz+7uzLKAsXfQwurSpvbolwcmMMPTPKvQGjdpthLZG571YkiAEkbYDxnkE3BxOcYG7nPTrjBmt5NPYQ3CgRknu5l9hvj6/HiPzrq7Q2aApKAO8LgAYyHz5/wCfrXcqtSwlw+H5nM1el+2VvU7/AH196L7eWPh+fxL3tL2oXd+SlqWtLU8N/wD/AGJB55H6sH0/E8qq9ppccZyFy3Mu3FifPJrtUqtZdKfwPSaLwnT6VJpZl5v9PI/a45pgiljyUZPyr7r90nQm1G9js0zuAiS5cfZjUjw595uAHqR61pXDfLBY1+rjpaJWP8PV9jVuxTRjDpayOMPdO05+DYVPluqD+9V+rjghCKFUBVUAKByAAwAPQCuSuyfL223lilKUMClKUApSlAK+JYlZSrAMrDBBGQQeYIPMVVe0jbgaXbRzbocvMibnUrxaTHruKQD5kVVds+22IW8a6ae/ubhfD4c9yDw8SdZM5wvLhk5GMgfW12y2madmVb6fTmfj3VvKcOfMQYJx8MAVl2pdql3G+7a31xJH708MIf8ALe/M1VdcW5aQy3QlMjni8m9lj8T5eXSo3FY6MypPsywybbTzSb12TdgcRHLJIIgf2I2Wr9ov6QjQIsY0+BY14BIWMYHwBVhWP1+hayYLz2pbdwarJBNFFJFIiFJFfdIxvby4Yc+JfmB0qvaBstNdnwDdjBwZG9keg94+g/Ko17Jwu8UcLy3ipA49M4x0rt6PtBNbNmJyB1U8Ub4r/PnW0Nufe4NLN+17OfU0aPSYdMtZJUG9Iq/rG9oseCge6MkcB+ddfYzS9yHv34yz+NmPPdJyPx9o/EeVQ2u7Vpe20US+CR5lDqeWOIBDdRkjnx/jV8ktghMfRcp8l8P8qxrrIvEYcHU/xnTSc522/eX9/vxMc1G7e5uGbiWkbCj4nCqPyFb1s/8Ao92awL9KaWScjLlX3UU44hQBxA8znOOQ5VgR37e4zyeKTI+KNkfwFeptne1SwurdZTcxQtjxxSuqMh6jxEbw8iOf5VquCjY25Ny5yYB2odnp0q5VVYvBKC0TNje8JAZWxwJGV4jmCPWuDYPaSeOdIVk+rcnwPkpnBIx1TJHMfgam+2vb2LUbmNLc70NuGAkxgOzkbxGeO6AqgHrx6Yqp7GWhe9ixyU759Aoz/HA+dR2wjODUllE2l3e2io+a+ps1jrSSMEb6uXH6tiPF6o3Jx8OPmBXdmmVFLMQqqCWY8AAOZJrp7M6Yk1y6yoHjNuQykcDmZMHzBBVsEcRjhUtBsMe/UyztNbRnfjhcZYuD4e8f/aomMrniT7WccfPWeFRck4vC7/x/J6G7VeynKGM44/krl7E8xRLqEC1u1cQq2RLmMBw7e4WUsyjmAnHmRWf3mjNaXscUzFogCbdjyOeQPkRyx546Gtj7QjhbNvK9jHr445V/nVd2v0AXdqyAfWL44j1DAcv3hw+Y8qllZHSWxgukJL5PjP7lelymvacyi8/Fc4f6FWpUfouo95CCxwy+F88OI6nyyP513tKtLi+l7mxj7xhweY8IYvVm6n0Gc9AasqqTltSPWT8S09dKulLo1lefyOKV3aRIIEMlxKcRoP8AEegUc8nhW5dnuw6abbbmQ88h355ffbyHXcXJA+Z618bCdnkOnIWz3tzIPrZ2HiPXdUfYTPTr16YttdKqpVo8H4j4hPW2ZfSK4X97ilKVMc0UpSgFKUoBSlKAwb9JPUCZrSHoqPIR6syqPyQ/jVY2P0tLW1a8lHiKll8wnTH3nP5EeZqZ/SAhMmr26e9Aij96aQV0e0Ju7sgi8FLqnyVWIH90VR1cnJxqX/p9fgV7nlqHmfnZXDHqes715hwkbSRxHihKlQq4PMAEtjrjj1rXu1HZi1l0q5Z4o1aKJpI3CqrKyLlQCByY4XHXNeXdP1GSCVZYXaORDlXU4IP/AM6da0bZ7aDUdduY7a5nLWyESThURFKoQcNuAb2WwADwyc9KuJKKwuEWIx7Ismgdi9pLa2sk3fLIY1eVFfCuWG8AcglcAgeEjlV3g0Wx0+JpFhggSNctJujeAHUucsT88kmpqunrMULQSC5CGAr9Z3ns4z18jnGMcc4xxqq5Ns6Cgoroecdv9upNRuCSWWBDiKLPAD3iORc8yenLpVVq+7ddmclqpuoI5BaE+ES4WZfXczvd35FgG8wOZoVW1jsUG8s+kcggjmOIrV9nNq/poYvgTjjIBwDZ+2B0yeY6E+RFZNXb0vUXglWRDhlPyI6g+hFazjuWC7oNW9Lbv7cP4F92u2R7897FjvceJeQfHIg9G6etZ9c2bxtuujKR0IIrdrXS5JreO4hUywyqGVkGSPNWUcQynKnpkV1mgPIq3wKn/KoIzlHo0d2/QabVv2tU0s8/87Mxew0mWZt2ONmPw4D4k8BWobHbI9zhF8c8uASOX7IPujmT6elWvT9l7iXlGUQcSz+BQPPjx/AVLadpUbqY4SWibhPc8u9HWGD/AHZ5NIOY4KSTlMuTlz0RXjDT6B5jLfZ28l6nY2SswFeUcVkISI+9HFvASfCSRpnH3WSrBX4qgAAAADgAOAAHQDoK6Ota3DaQtNO4SNevUnoqjmzHy/51G+rKDb5k/iRHaBYtJbIyIz9xcRTMq8W3Iy2+VX7RAOcDjwNR8E6uoZGDKwBVhyIPIis62p7YbidyqRtDB0QMySOPN3XxY+6pA8ya4th9tkWfuGQRxSnwDeJWOQ+WeSMenQ/E1Q8R0UrYb48x+n7k+j1UISw3z/fkTOzmyFrNtBLb3Ks0UiGeNAxVS3BiGC8SP1nUcq3zT9OigjEcMaRovJEUKo+QrE0bd2l04jOWRlPw3Zh/Ot1rpaObnRCT8jm6qO26UV5ilKVaKwpSlAKUpQClKUApSlAYt2w2Y/pzS3b2ZCsZPwnH/uCultHoPfRyW8nhYHn7rKeB9R/I1Y/0gtJZ7CK5TO9bTAkjmqyYXIP7YiqYstRnuIIpPo9nM0kasLh2IyGUEMYhETnjxUPjPIjpT1NHtHGUXhoisplY048oweXs3mG6BJG7u27GihyztjkMgDgOJJ4AcTgVuGwWxiabaiMYaV8NNIPtNjgB9xeIHzPWpDTNGWJ992Ek7qQZN0IFUEEpGi8Io8sDgZJJyxY1K1jdLGJPP5HQopcFmbyz8JqFjuFZPp0w3olP+hxHkx5Cdh7zcSnuJx5scc+0WWiWEEg3EiQZHMLI31hHr3Sy1Gbf3wEqxDhHCmcDgBkeXTCgVpZP2VbmueEQ625wjhFB262+MbneIknYcFPsIp8x5fd69fXI55d5i2AMnOAMAZ8gOQrl1G+aaV5G5uxP48h8hgfKrHsT2aXeqb7QBFjQ4aSQkLvYzujAJY4weA4ZGeYqxRSql5t8sq117F69yp0q2bbdmt3pe4ZwjRucLLGSU3sZ3TkAqcZPEccHHI1U6sEpsXYVqszJPbpcyRlN2RFwskZDEq/gbiOO6cqV5nOa1gz3x4fSLcDzFq+9+dwRn5VgfYpfCPVVBYKJYnTiQMngyjj1JUYFeh6r2ScX0LVUIyj1Iq40gON67mknC8SshVYBjjkxIAjY+/vYqUHKoLaCf/SbKNziGSRy3k8kce9DGx8i28wHUxrU1LOqkBmALHCgnBY+QHMn4VFJt8k8Ul0R+XVysaNI7BURSzMeQVRkk/KqX2c3yaxe3F3KoaO1ZY7WFsEJvAlpWXkZG3Rx6cQOQr67StQYxiBfcaaT1CAiJT6GQFsde69ax3s+7QptKnZ0USRyACWInG9jiCG47rDJ44PM8KmqS5ItRuST7PJ6f2o2ZhvrZ4JkBDKQrYG8hxwZT0IOP/qvG8i7rEZ5HGR6Gtj2r/SFaa3aK1t2hZ1KtK7glQRg7gUe1j7RPDyrGqnKZq/ZbevqGtWkjA5tbdi594qHQN8zInzBr0XWU9gOx5t7NrqRcSXWNzPMRLndPpvEk/ALWrVrGKgtseDaUnJ5YpSlbGopSlAKUpQClKUApSlAR+v6Ol3ay28nsSoUJ8sjgw9QcEfCsu7KNVeITaZceG4s3YKD9qMtnh5gMcj7rr5VsNZp2qbHS76apYj/AEu2GXQDPexjmMfaIUkY+0pI5gVrKO5YN4S2vJKa7fdxNayscRF2ikY+yveoO7Zj0XvEVc/fFdw6qn0gQL4pN0u4HERqOAL+RZuCjmcE8hUbsvtNBqdpvqFII3ZoWw26SOKsD7Snjg8iPXIEpp2lQ26lYYo4lJyQihQT5nA4n41UfTkvLr1XB19VOLixJ5C7wf3rW4Vf7xH41A7e22bqQHlJGMfNCn8jVi1yyaWBhHjvVKyRZ5d5E4kTPoWUKfRjXW2jhW9tIruEE4XJX7QX7SkdGRgQR0w1RaiDnS9vKeTna+ttZR5WmiKsVPAqSCPUHBr0P+j9tHA1h9F3lWeOR2KE4Z1Y5Dj3seyccsDzFZptrsezsbiAbxPGRBzJ95R19R86oWSD1BHyIq5TdG6CkiOuxTWUeiP0gNpYFsPou8rTyOjBAQWRVO8XPu59keeT5GvOlfRJJ45JP4mpW72YmitxO67qlgN0+0ARwJHQHlxqRySwm+TdtLk6Om2pkmjQHBdgoPlk8/lzrYNB7SbmwKw6ijSw8kuk8TY6b3v/ADw37VZjLp0lnHa3OcPNvyRqRyVGCKxB947+PQDzqc0PaG/vJO5ihjmLcwU8IHm5yFVfU1rNN/Avad07GptqXbHVfibxb3lpqMBCtDcxN7S8G9RvKeKEeoBrk0vZy2tiWhhSNiMFgCWx5bzEnHpnFY5tXsEml2S3LXMi3rvhBD4I8niyrybdVc+LI4kcK5ZtpNWsYI5heJcQPu4MihyN8ZUsWG8B+8ary2rCzzwZTby3Hg0DaGwLPdSYyUaDP/Zdy+D8O8aX8/KsU1/YiWNy0KmSMnIA4svoRzPxFas8W0TMsi21nvbuN9HQrIh47rK0hDLxzyyOhGTnrDs41m5fMklpZqeYiyT8gM/4hUyjJdUSx1FE6vZWp9G2mvXt1MUudIljGZEMflv+En4A8T8q0Xso7I3vXS5ukKWinKqeDT46Dyj8268h1I07ZrsSs7dxLOXvJhx3pvYB8+745/eLVoarjlUxzpYz7vB+RxhQAAAAMADgAByAHQV9UpQ1FKUoBSlKAUpSgFKUoBSlKAUNKUBlu2PZxPBcHUNIISfnNbfYmHM4HLJ5leGTxBB58myfaTBdt3MoNtdKd1oJPDlhz3C2M/snDeh51p1Vna7s7s9RX6+LEmMLMnhlHl4seIejAitJQUiSFjhwdio5RJayPLCveRyHemgGAxbkZYskDfIxvIcBsZBDZ3qm2yOt6fwtLiO+gHKKfhIB5Bif4P8AKoP/AK650kkjl04loiRII5SdwjgcncYDiD1qJQlF5RO7ITWGXy40S2vSz2kyLJ9uI5Ug/ejOHiPoR8qrupdmryN9ZaxyH3huk/jkH8agp+2SxuAGuNPlYryb6tiv7MnhZfkRUTqPbAgGLWC6A5KZb25K/DcST8t6oZaWEpblmL9ChPTVt5i8fAtJ2KjslMsqW1og/wBpIVB+CgZYn0HGs32m1xr+4WC0SWWIHgoU78xHNiq8VXyGeA4k55c+xuknWtRIuZCFRDIwXgzAMo3VLZI4sMscnFbzougW9om5bxJEvXdHib9pj4mPxNFTCqW7q5epJTpE3u+pQ7ns7n1OWKa/EdrDFGI4rWDxOsa8laQ5UHjzGfgKu1pY2um2zbipBAg3nbzx1ZjxdugzknkK+doNrbezAEr5kPsQIN6Zz0CoOPzOBWb6/aaxft9Il0+QWsIMkdqXCkkfaZD45Xxnhuj0HPMvvT5Lq2QeCK2ot59Ym+kFu5hHht4mBLbnvtjgGc8fw6AVKbGRLdaSIZeKjfibzGG3lI9RlSPgKkNldDvNRt1uLeWyVCcMrd8zowxlWUAAHl15Y866PZ5CY0uo2Kkx3UikrndJGASM9DjhVDxJSVG7jDTR06HpnbGNOXlNSz3LT2Zbam3YaXfOFlj4W0zcEmj+yuT9och54xzHHVc1j2taDDdx7kyZHNWHBlPmp6fwqpt2Xvv8L6UJnkQS2PjvgflWNP4tVOP+14ZUv8NsjL/X1R6KjmDZwQd04OCDg4BwfI4I4etfdZp2BJjTJeJIN1JhjzOFjGfyrS67JyhSlKAUpSgFKUoBSlKAUpSgFKUoBSldXVdSS3gkmkOEiRnb4KpJx68KA5bm5WNS7sqKOJZiFUfEngKqtx2t6UjbpvYs/dDsv9pVI/OsA1ftDOoXyy6iJXtFYkW0T7oUYO6Bnmc4y3AnjgjhVpi230bvbU2lk0LpKqOrxRskkUh3ZFdi7FiODKSOBXHImgLttV2hLfd3Y6VOGluM97OoYCCIDxtxAIYjgP5EioHtB7nSdJW0tsobltxmH6x1ABldj9okbq+WGwMCpPs7s45LrULxERFe4MEQRQqiOLHIAAeLwE+orhfTF1LXHd8Nb6cqoFPFXnbLH4hTz/YXzqGUve9EWIwxH1ZE7G9lsbIbi8Dx25Jljs2dt1FxkPM3DJ3RnHDhz8qqmqbSQSSS3RCKqhorG2UABFGR3hQcFJJzk+vkK0rtb1lks1toj9deP3Q448AwZDny4qufJjWIXGx06HBMP/GiH+JhUbakveeMkN+1e5nBGWGoyQSLJC7RyL7LqSGHTmK3Hs/0m91SzEraxcIN5kliWJRIpU8hLvZ4qVOcdaomznZ9hllnZWAOVRDvKT03mHAj0H41pnYYxMmplf1f0ld3yz9Zvf8AlraF0LJuMeuCGNqk3GJ09Y2Rg0rVtJlh3z3szxzSyOWd2dVRSxPD7bcgK2LFULtq01n03vox9ZaSpcL5+A4b5ANvfu1Yf+mVqtnHdyzJFFKiupZsZ3lB3QObMM4wATwqwSFE1xxoespcr4bHUCVuF+xHKOIkx0znPwMnpVb7N1JtHkPOWeR8+fIfxBq4bf3D6rpsqQWUzR471J5d2FQUG8GjR8yPlcj2VBDc6ruw7KdOt9zgNzB/aDNvfnk/OuP4xJqhLzaOp4XHNzfkibkBx4SAemRkfPBFQO0G0TW1vI0sTK26Qjr44yxBC+LgyceOGUcuZqbtrgOD5glWHVWHMfwI8wQetQ2i6b/TGoqAM2Fm+9K/2ZpRyQeYHX0z7wri6DTO23bKPRdX6f8ATra29VV7k+r4ND7LNBNppNtGww5XvHHXekJfB9QCo+VWylK9keVFKUoBSlKAUpSgFKUoBSlKAUpSgFR+0GkC6tZrdjgTRsmR03lIz8jxqQpQHjzaXYW8sZWSeB8A8JFUtG46FXAx8jxHUVwaLs5dSSI0drcSqGBO5G5yAQSN7dwK9lUoDIuyi/WPTp+8BjNvcTd6r+0mAHO96gZHxU1zdk7gaW1w5wZpZp5G+DEH44CGpzX+yWG5uJJRPcQJcY+kwxMAk26cgnPInr5/M1SNntpIdNsbuwvDuy2zyqsZyGmSXO5uee8WPHoGBqGcOSxCzj0R39m9jP6db+kL9m+jkslrbId3CK5GXYcckhs44nzxgV3u0PsnsI9LuHtrdY5Yk7xXBcnCHeYHeY5yu9+VdDsx20Omxx6fqaNbZG/bSvwRkkO/us3JSCx4nlyOCON228vVntls4mDSXxESlSGxFkGaXhw3Vj3hnzZRUqWCBvPU8rWGrSwHMUjJnng8D8RyNemexGS3OkR/R87wZu/3vaMvAsT5gjdx6Y65rJ+1bsxttNRJbe5Lb77pgkKmQcCd5SuMqMAHI6jjWmdg2zctrpzPKCpuJO8VCMEIFCqSOm9gn4YphZya4NFurZZEZHAZHUqynkQwwR8wTXkvtD2Um0+7+jyM7RKCbZ2JIMZYnA6Agk7wHXPmK9c1BbYbGwalbmGdfVHHtxt7yn+I5GsmTz9sn2z3FnZPaNGJl3GWF2Yhot4EYPA76DOQOGOWcYxIbD7S29tpyCaZFIZyE5vje4eEceNSa/o1zd4M3kXd54nu2D7uegzjOPWtb0TYKxtVQRWsIZFA7wopkOB7RYjO8eearanTR1ENkuM5LGnvlRLdHnBlGn7N3erzb8aS2Vm6hZZn8Mk6g5AVPgSA3LBOSfZrZ9C0KGzgSCBAkaDAHU+bE9WJ4k1IUqWqqNUdsF0I7LZWS3SFKUqQjFKUoBSlKAUpSgFKUoBSlKAUpSgFKUoBSlKAV0rnRYJJFlkhieRPYkZFZ1454MRkca7tKA6Or6HBdRmO4iSVD9l1Bx6jqp9Rxqjz9g+nFiUNzECMbsc3hxnOPErHGema0alAU3QOyPTrRw6wd5IOTzMZCCOoB8IPqBVypSgFKUoBSlKAUpSgFKUoBSlKAUpSgFKUoBSlKAUpSgFKUoBSlKAUpSgFKUoBSlKAUpSgFKUoBSlKAUpSgFKUoBSlKAUpSgFKUoBSlKA//9k="/>
          <p:cNvSpPr>
            <a:spLocks noChangeAspect="1" noChangeArrowheads="1"/>
          </p:cNvSpPr>
          <p:nvPr/>
        </p:nvSpPr>
        <p:spPr bwMode="auto">
          <a:xfrm>
            <a:off x="612775" y="-5715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40" name="Picture 16" descr="https://encrypted-tbn1.gstatic.com/images?q=tbn:ANd9GcQxT4QahM1970iXvbH4yNRbxZEGB8REwkg8vyi31Ys_Pd5O_YQh"/>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803977" y="10726660"/>
            <a:ext cx="2660280" cy="2466183"/>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 descr="http://www.journeymart.com/gifs/holidays-ideas/festivals/friendship-day.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528152" y="8192100"/>
            <a:ext cx="7940023" cy="3634882"/>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16" descr="https://encrypted-tbn1.gstatic.com/images?q=tbn:ANd9GcQxT4QahM1970iXvbH4yNRbxZEGB8REwkg8vyi31Ys_Pd5O_YQh"/>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588129" y="30865755"/>
            <a:ext cx="2660280" cy="2466183"/>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p:cNvSpPr>
            <a:spLocks noGrp="1"/>
          </p:cNvSpPr>
          <p:nvPr>
            <p:ph type="pic" sz="quarter" idx="15"/>
          </p:nvPr>
        </p:nvSpPr>
        <p:spPr>
          <a:xfrm>
            <a:off x="-28807808" y="7456928"/>
            <a:ext cx="3048547" cy="3269732"/>
          </a:xfrm>
        </p:spPr>
      </p:sp>
      <p:pic>
        <p:nvPicPr>
          <p:cNvPr id="1029"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70300" y="26525227"/>
            <a:ext cx="7831889" cy="5866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 name="Picture 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456712" y="13097860"/>
            <a:ext cx="10593972" cy="38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192466" y="8668351"/>
            <a:ext cx="6945648" cy="462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71"/>
          <p:cNvPicPr/>
          <p:nvPr/>
        </p:nvPicPr>
        <p:blipFill>
          <a:blip r:embed="rId13" cstate="print"/>
          <a:srcRect l="2998" t="34375" b="33974"/>
          <a:stretch>
            <a:fillRect/>
          </a:stretch>
        </p:blipFill>
        <p:spPr bwMode="auto">
          <a:xfrm>
            <a:off x="15389795" y="15410652"/>
            <a:ext cx="7287013" cy="4833644"/>
          </a:xfrm>
          <a:prstGeom prst="rect">
            <a:avLst/>
          </a:prstGeom>
          <a:noFill/>
          <a:ln w="9525">
            <a:noFill/>
            <a:miter lim="800000"/>
            <a:headEnd/>
            <a:tailEnd/>
          </a:ln>
        </p:spPr>
      </p:pic>
      <p:pic>
        <p:nvPicPr>
          <p:cNvPr id="73" name="Picture 72"/>
          <p:cNvPicPr/>
          <p:nvPr/>
        </p:nvPicPr>
        <p:blipFill>
          <a:blip r:embed="rId14" cstate="print"/>
          <a:srcRect l="3236" t="35109" r="5474" b="34342"/>
          <a:stretch>
            <a:fillRect/>
          </a:stretch>
        </p:blipFill>
        <p:spPr bwMode="auto">
          <a:xfrm>
            <a:off x="22499053" y="15451596"/>
            <a:ext cx="7109590" cy="4761455"/>
          </a:xfrm>
          <a:prstGeom prst="rect">
            <a:avLst/>
          </a:prstGeom>
          <a:noFill/>
          <a:ln w="9525">
            <a:noFill/>
            <a:miter lim="800000"/>
            <a:headEnd/>
            <a:tailEnd/>
          </a:ln>
        </p:spPr>
      </p:pic>
      <p:sp>
        <p:nvSpPr>
          <p:cNvPr id="74" name="Text Placeholder 24"/>
          <p:cNvSpPr txBox="1">
            <a:spLocks/>
          </p:cNvSpPr>
          <p:nvPr/>
        </p:nvSpPr>
        <p:spPr>
          <a:xfrm>
            <a:off x="22963416" y="20021979"/>
            <a:ext cx="7109259" cy="1744788"/>
          </a:xfrm>
          <a:prstGeom prst="rect">
            <a:avLst/>
          </a:prstGeom>
        </p:spPr>
        <p:txBody>
          <a:bodyPr wrap="square" lIns="223877" tIns="223877" rIns="223877" bIns="223877">
            <a:spAutoFit/>
          </a:bodyPr>
          <a:lstStyle/>
          <a:p>
            <a:pPr marL="0" marR="0" lvl="0" indent="0" algn="l" defTabSz="429841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chemeClr val="tx1"/>
                </a:solidFill>
                <a:effectLst/>
                <a:uLnTx/>
                <a:uFillTx/>
                <a:latin typeface="Trebuchet MS" pitchFamily="34" charset="0"/>
                <a:ea typeface="+mn-ea"/>
                <a:cs typeface="+mn-cs"/>
              </a:rPr>
              <a:t>Figure 2. Factor loadings and paths invariant over time for emotional awareness and social support quality</a:t>
            </a:r>
          </a:p>
          <a:p>
            <a:pPr marL="0" marR="0" lvl="0" indent="0" algn="l" defTabSz="4298410" rtl="0" eaLnBrk="1" fontAlgn="auto" latinLnBrk="0" hangingPunct="1">
              <a:lnSpc>
                <a:spcPct val="100000"/>
              </a:lnSpc>
              <a:spcBef>
                <a:spcPct val="20000"/>
              </a:spcBef>
              <a:spcAft>
                <a:spcPts val="0"/>
              </a:spcAft>
              <a:buClrTx/>
              <a:buSzTx/>
              <a:buFont typeface="Arial" pitchFamily="34" charset="0"/>
              <a:buNone/>
              <a:tabLst/>
              <a:defRPr/>
            </a:pPr>
            <a:r>
              <a:rPr kumimoji="0" lang="en-AU" sz="1200" b="0" i="0" u="none" strike="noStrike" kern="1200" cap="none" spc="0" normalizeH="0" baseline="0" noProof="0" dirty="0" smtClean="0">
                <a:ln>
                  <a:noFill/>
                </a:ln>
                <a:solidFill>
                  <a:schemeClr val="tx1"/>
                </a:solidFill>
                <a:effectLst/>
                <a:uLnTx/>
                <a:uFillTx/>
                <a:latin typeface="Trebuchet MS" pitchFamily="34" charset="0"/>
                <a:ea typeface="+mn-ea"/>
                <a:cs typeface="+mn-cs"/>
              </a:rPr>
              <a:t>**</a:t>
            </a:r>
            <a:r>
              <a:rPr kumimoji="0" lang="en-AU" sz="1200" b="0" i="1" u="none" strike="noStrike" kern="1200" cap="none" spc="0" normalizeH="0" baseline="0" noProof="0" dirty="0" smtClean="0">
                <a:ln>
                  <a:noFill/>
                </a:ln>
                <a:solidFill>
                  <a:schemeClr val="tx1"/>
                </a:solidFill>
                <a:effectLst/>
                <a:uLnTx/>
                <a:uFillTx/>
                <a:latin typeface="Trebuchet MS" pitchFamily="34" charset="0"/>
                <a:ea typeface="+mn-ea"/>
                <a:cs typeface="+mn-cs"/>
              </a:rPr>
              <a:t>p</a:t>
            </a:r>
            <a:r>
              <a:rPr kumimoji="0" lang="en-AU" sz="1200" b="0" i="0" u="none" strike="noStrike" kern="1200" cap="none" spc="0" normalizeH="0" baseline="0" noProof="0" dirty="0" smtClean="0">
                <a:ln>
                  <a:noFill/>
                </a:ln>
                <a:solidFill>
                  <a:schemeClr val="tx1"/>
                </a:solidFill>
                <a:effectLst/>
                <a:uLnTx/>
                <a:uFillTx/>
                <a:latin typeface="Trebuchet MS" pitchFamily="34" charset="0"/>
                <a:ea typeface="+mn-ea"/>
                <a:cs typeface="+mn-cs"/>
              </a:rPr>
              <a:t> &lt; .001 </a:t>
            </a:r>
          </a:p>
          <a:p>
            <a:pPr marL="0" marR="0" lvl="0" indent="0" algn="l" defTabSz="429841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2263</TotalTime>
  <Words>1287</Words>
  <Application>Microsoft Office PowerPoint</Application>
  <PresentationFormat>Custom</PresentationFormat>
  <Paragraphs>64</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PosterPresentations.com-100CMx140CM</vt:lpstr>
      <vt:lpstr>Classic - Wide Center</vt:lpstr>
      <vt:lpstr>Emotional awareness and social support: Exploring the Links between Emotional Awareness and Social Support in Adolescence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Kate</cp:lastModifiedBy>
  <cp:revision>83</cp:revision>
  <dcterms:created xsi:type="dcterms:W3CDTF">2011-04-21T17:30:14Z</dcterms:created>
  <dcterms:modified xsi:type="dcterms:W3CDTF">2013-07-09T18:03:19Z</dcterms:modified>
</cp:coreProperties>
</file>